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94" r:id="rId2"/>
    <p:sldId id="270" r:id="rId3"/>
    <p:sldId id="271" r:id="rId4"/>
    <p:sldId id="318" r:id="rId5"/>
    <p:sldId id="319" r:id="rId6"/>
    <p:sldId id="303" r:id="rId7"/>
    <p:sldId id="298" r:id="rId8"/>
    <p:sldId id="305" r:id="rId9"/>
    <p:sldId id="304" r:id="rId10"/>
    <p:sldId id="299" r:id="rId11"/>
    <p:sldId id="306" r:id="rId12"/>
    <p:sldId id="300" r:id="rId13"/>
    <p:sldId id="272" r:id="rId14"/>
    <p:sldId id="307" r:id="rId15"/>
    <p:sldId id="273" r:id="rId16"/>
    <p:sldId id="308" r:id="rId17"/>
    <p:sldId id="274" r:id="rId18"/>
    <p:sldId id="275" r:id="rId19"/>
    <p:sldId id="310" r:id="rId20"/>
    <p:sldId id="278" r:id="rId21"/>
    <p:sldId id="338" r:id="rId22"/>
    <p:sldId id="390" r:id="rId23"/>
    <p:sldId id="391" r:id="rId24"/>
    <p:sldId id="280" r:id="rId25"/>
    <p:sldId id="339" r:id="rId26"/>
    <p:sldId id="340" r:id="rId27"/>
    <p:sldId id="341" r:id="rId28"/>
    <p:sldId id="342" r:id="rId29"/>
    <p:sldId id="281" r:id="rId30"/>
    <p:sldId id="343" r:id="rId31"/>
    <p:sldId id="392" r:id="rId32"/>
    <p:sldId id="393" r:id="rId33"/>
    <p:sldId id="352" r:id="rId34"/>
    <p:sldId id="347" r:id="rId35"/>
    <p:sldId id="349" r:id="rId36"/>
    <p:sldId id="348" r:id="rId37"/>
    <p:sldId id="350" r:id="rId38"/>
    <p:sldId id="351" r:id="rId39"/>
    <p:sldId id="344" r:id="rId40"/>
    <p:sldId id="353" r:id="rId41"/>
    <p:sldId id="369" r:id="rId42"/>
    <p:sldId id="354" r:id="rId43"/>
    <p:sldId id="355" r:id="rId44"/>
    <p:sldId id="356" r:id="rId45"/>
    <p:sldId id="357" r:id="rId46"/>
    <p:sldId id="370" r:id="rId47"/>
    <p:sldId id="286" r:id="rId48"/>
    <p:sldId id="287" r:id="rId49"/>
    <p:sldId id="289" r:id="rId50"/>
    <p:sldId id="358" r:id="rId51"/>
    <p:sldId id="359" r:id="rId52"/>
    <p:sldId id="360" r:id="rId53"/>
    <p:sldId id="361" r:id="rId54"/>
    <p:sldId id="362" r:id="rId55"/>
    <p:sldId id="363" r:id="rId56"/>
    <p:sldId id="364" r:id="rId57"/>
    <p:sldId id="365" r:id="rId58"/>
    <p:sldId id="366" r:id="rId59"/>
    <p:sldId id="371" r:id="rId60"/>
    <p:sldId id="372" r:id="rId61"/>
    <p:sldId id="373" r:id="rId62"/>
    <p:sldId id="374" r:id="rId63"/>
    <p:sldId id="375" r:id="rId64"/>
    <p:sldId id="376" r:id="rId65"/>
    <p:sldId id="377" r:id="rId66"/>
    <p:sldId id="378" r:id="rId67"/>
    <p:sldId id="379" r:id="rId68"/>
    <p:sldId id="380" r:id="rId69"/>
    <p:sldId id="381" r:id="rId70"/>
    <p:sldId id="382" r:id="rId71"/>
    <p:sldId id="383" r:id="rId72"/>
    <p:sldId id="384" r:id="rId73"/>
    <p:sldId id="385" r:id="rId74"/>
    <p:sldId id="386" r:id="rId75"/>
    <p:sldId id="387" r:id="rId76"/>
    <p:sldId id="388" r:id="rId77"/>
    <p:sldId id="389" r:id="rId78"/>
    <p:sldId id="282" r:id="rId79"/>
    <p:sldId id="367" r:id="rId80"/>
    <p:sldId id="283"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19T05:52:56.103"/>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395 1158,'23'7,"3"-3,1-1,0-2,-4-5,-6-6,-7-14,-4-3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10:43:47.341"/>
    </inkml:context>
    <inkml:brush xml:id="br0">
      <inkml:brushProperty name="width" value="0.05" units="cm"/>
      <inkml:brushProperty name="height" value="0.05" units="cm"/>
      <inkml:brushProperty name="color" value="#AE198D"/>
      <inkml:brushProperty name="inkEffects" value="galaxy"/>
      <inkml:brushProperty name="anchorX" value="-26737.01367"/>
      <inkml:brushProperty name="anchorY" value="-34817.00781"/>
      <inkml:brushProperty name="scaleFactor" value="0.5"/>
    </inkml:brush>
  </inkml:definitions>
  <inkml:trace contextRef="#ctx0" brushRef="#br0">0 152 24575,'0'0'0,"9"0"0,12 0 0,15 0 0,22 0 0,23 0 0,42 0 0,30 0 0,38 0 0,7 0 0,14 0 0,-9 0 0,14 0 0,-17 0 0,9 0 0,-14 0 0,4 0 0,-6 0 0,1 0 0,-5 0 0,0 0 0,-13 0 0,-8 0 0,-8 0 0,-6 0 0,16-9 0,-6-2 0,18 1 0,3 2 0,16 2 0,-1 2 0,-7 2 0,-21 1 0,-20 1 0,-30 0 0,-15 1 0,-21-1 0,-15 0 0,-6 1 0,-2-1 0,6 0 0,12 0 0,3 0 0,12-5 0,3-1 0,13 1 0,12 1 0,5 1 0,-3 1 0,-10 0 0,-6 2 0,-11 0 0,-9 0 0,-6 0 0,4 1 0,-2-6 0,8 0 0,17-5 0,9 1 0,16-4 0,3 2 0,1 2 0,-7 2 0,-9 3 0,-19 2 0,-16 1 0,-21 1 0,-16 0 0,-14 1 0,-8-1 0,-5 0 0,2 1 0,4-1 0,6 0 0,14 0 0,25 0 0,3 0 0,4 0 0,-4 5 0,-7 0 0,-2 0 0,-16 4 0,-5-1 0,-4-1 0,-6-2 0,5-1 0,2-2 0,12 4 0,1-1 0,6 0 0,24-1 0,-2-2 0,17 5 0,-2-1 0,1 0 0,-10-2 0,-11-1 0,-1-1 0,-4-1 0,-11 4 0,3 0 0,0 0 0,-3-1 0,5-1 0,8-2 0,6 5 0,6 0 0,4-1 0,14 4 0,16 3 0,6 5 0,-1 4 0,-6-4 0,-11 3 0,-17-5 0,-10-4 0,2 2 0,5-4 0,-1 3 0,8-2 0,1 2 0,1-1 0,-9-3 0,-6-2 0,-6-2 0,-14 3 0,-7-2 0,-2 0 0,-8-1 0,3-1 0,8 3 0,16 0 0,14 0 0,14-2 0,9-1 0,-3-1 0,-1-1 0,-3-1 0,-8 0 0,-3 0 0,0-1 0,4 1 0,16 0 0,-3 0 0,14 5 0,-8 0 0,-2 0 0,-1-1 0,-10-1 0,-3-1 0,-18-1 0,-7-1 0,-1 0 0,8 0 0,0 0 0,9 0 0,9 0 0,3 0 0,1-1 0,-1 1 0,-11 0 0,-7 0 0,-11 0 0,-10 0 0,-3 0 0,-5 0 0,-3 0 0,1 0 0,9-4 0,0-2 0,2 1 0,8-4 0,11 1 0,2-4 0,10 1 0,2 2 0,-7-2 0,4 2 0,-5 2 0,1-3 0,0 2 0,-3 1 0,5-3 0,12 2 0,-8-3 0,-4 1 0,3 2 0,-11-3 0,-9 2 0,0 1 0,2-2 0,0 2 0,9 1 0,-1-2 0,13 0 0,-2 3 0,7 1 0,5 2 0,14 1 0,4 1 0,13 1 0,19 1 0,-14-1 0,-11 0 0,-12 1 0,-10-1 0,-24 0 0,-5 0 0,-2 0 0,-14 0 0,17 0 0,0 0 0,5 0 0,9 0 0,2 0 0,-9 0 0,-10 0 0,-6 0 0,-9 0 0,-7 0 0,-11 0 0,-9 0 0,2 0 0,-4 0 0,16 0 0,12 0 0,12 0 0,9 0 0,2 0 0,-2 0 0,-7 0 0,-4 0 0,-14 0 0,9 0 0,-1 0 0,18 0 0,1 0 0,5 0 0,-3 0 0,-13 5 0,-10 0 0,-14 0 0,-11-1 0,-10-1 0,-6-1 0,6-1 0,8 0 0,5-1 0,13 0 0,12-1 0,15 1 0,-6 0 0,9 0 0,3 0 0,3 0 0,-3 0 0,-9 0 0,0 0 0,2 0 0,-13 0 0,3 0 0,-3 0 0,-9 0 0,-6 0 0,-4 0 0,-9 0 0,-7 0 0,-1 0 0,1 0 0,-3 0 0,-3 0 0,-2 0 0,-2 0 0,-3 0 0,0 0 0,3 0 0,11 0 0,0 0 0,3 0 0,14 0 0,1 0 0,1 0 0,4 0 0,-6 0 0,1 0 0,-1 0 0,-2 0 0,-2 0 0,-6 0 0,-6 0 0,-6 0 0,-5 0 0,-3 0 0,-2 0 0,-1 0 0,0 0 0,0 0 0,0 0 0,-5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9T05:53:01.170"/>
    </inkml:context>
    <inkml:brush xml:id="br0">
      <inkml:brushProperty name="width" value="0.035" units="cm"/>
      <inkml:brushProperty name="height" value="0.035" units="cm"/>
    </inkml:brush>
  </inkml:definitions>
  <inkml:trace contextRef="#ctx0" brushRef="#br0">255 1 24575,'-9'0'0,"-1"1"0,1 0 0,0 1 0,0 0 0,0 0 0,0 1 0,0 0 0,0 0 0,-14 9 0,-2 3 0,-41 34 0,47-33 0,15-13 0,1 1 0,-1-1 0,1 1 0,0 0 0,1 0 0,-1 0 0,1 0 0,0 1 0,0-1 0,0 0 0,0 1 0,1 0 0,-1-1 0,1 1 0,1 0 0,-1 6 0,-1 11 0,2 1 0,3 29 0,-1-12 0,-2 1 0,-1-19 0,4 36 0,-2-51 0,1 0 0,-1 0 0,1 0 0,1 0 0,-1 0 0,1 0 0,0-1 0,0 1 0,6 6 0,0 1 0,2-1 0,0 1 0,0-2 0,2 1 0,13 10 0,-19-18 0,0 0 0,1-1 0,-1 0 0,1 0 0,0 0 0,-1-1 0,2-1 0,-1 1 0,0-1 0,0-1 0,1 1 0,10-1 0,180-3-1365,-176 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9T05:53:03.169"/>
    </inkml:context>
    <inkml:brush xml:id="br0">
      <inkml:brushProperty name="width" value="0.035" units="cm"/>
      <inkml:brushProperty name="height" value="0.035" units="cm"/>
    </inkml:brush>
  </inkml:definitions>
  <inkml:trace contextRef="#ctx0" brushRef="#br0">1 1 24575,'149'73'0,"-121"-57"0,0 2 0,-1 0 0,33 31 0,-52-42 0,-1 1 0,1-1 0,-2 1 0,1 0 0,-1 1 0,0 0 0,-1 0 0,0 0 0,0 0 0,-1 1 0,0 0 0,-1 0 0,0 0 0,2 16 0,-1 29 0,-3-1 0,-6 64 0,3-107 0,-1 0 0,0 0 0,0-1 0,-1 1 0,0-1 0,-1 0 0,0 0 0,0 0 0,-1-1 0,-1 0 0,1 0 0,-1-1 0,-12 11 0,-1 1 0,-2-1 0,0-2 0,-1 0 0,-26 14 0,46-29 14,0 0-1,-1 0 0,0-1 0,1 1 1,-1-1-1,0 0 0,0 0 0,-4 1 1,8-2-45,-1 0 0,0 0 0,1 0 0,-1 0 0,0-1 0,0 1 0,1 0 0,-1 0 0,0 0 0,1-1 0,-1 1 0,0 0 1,1-1-1,-1 1 0,1 0 0,-1-1 0,0 1 0,1-1 0,-1 1 0,1-1 0,-1 1 0,1-1 0,0 0 0,-1 1 0,1-1 0,0 1 0,-1-1 1,1 0-1,0 1 0,-1-1 0,1 0 0,0 0 0,0 1 0,0-1 0,0 0 0,0 1 0,0-1 0,0 0 0,0 0 0,0 1 0,0-1 1,0 0-1,0 1 0,1-1 0,-1 0 0,0 1 0,1-2 0,6-24-6795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9T05:53:04.820"/>
    </inkml:context>
    <inkml:brush xml:id="br0">
      <inkml:brushProperty name="width" value="0.035" units="cm"/>
      <inkml:brushProperty name="height" value="0.035" units="cm"/>
    </inkml:brush>
  </inkml:definitions>
  <inkml:trace contextRef="#ctx0" brushRef="#br0">103 1 24575,'-1'6'0,"-1"1"0,0 0 0,0-1 0,-1 0 0,1 1 0,-1-1 0,-1 0 0,1 0 0,-1-1 0,0 1 0,-8 7 0,-5 12 0,11-15 0,0 0 0,1 1 0,0-1 0,1 1 0,0 0 0,0 0 0,2 1 0,-1-1 0,1 1 0,1-1 0,0 1 0,1 0 0,1 12 0,-1 41 0,3 69 0,-3-129 0,1 1 0,0-1 0,0 0 0,1 0 0,-1 0 0,1 0 0,0 0 0,1 0 0,-1 0 0,1-1 0,0 1 0,0-1 0,0 0 0,1 0 0,-1 0 0,1 0 0,0 0 0,0-1 0,1 0 0,-1 0 0,1 0 0,4 2 0,10 4 0,1-1 0,0-2 0,0 1 0,28 3 0,-2 1 0,-39-9-101,3 1-109,0 0-1,1-1 0,-1 0 0,1-1 1,14 0-1,-4-3-6615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9T05:53:07.124"/>
    </inkml:context>
    <inkml:brush xml:id="br0">
      <inkml:brushProperty name="width" value="0.035" units="cm"/>
      <inkml:brushProperty name="height" value="0.035" units="cm"/>
    </inkml:brush>
  </inkml:definitions>
  <inkml:trace contextRef="#ctx0" brushRef="#br0">3 0 24575,'0'18'0,"0"-1"0,1 1 0,1-1 0,1 1 0,0-1 0,12 33 0,-1-14 0,17 73 0,-28-97 0,-1 0 0,-1 1 0,0-1 0,0 1 0,-1 0 0,-1-1 0,0 1 0,-1-1 0,-6 25 0,5-32-97,1 0-1,-1 0 1,1-1-1,-1 1 1,-1-1-1,1 1 1,-1-1-1,1 0 1,-1 0-1,-1-1 1,1 1-1,0-1 0,-6 3 1,-4 3-6729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9T05:53:09.420"/>
    </inkml:context>
    <inkml:brush xml:id="br0">
      <inkml:brushProperty name="width" value="0.035" units="cm"/>
      <inkml:brushProperty name="height" value="0.035" units="cm"/>
    </inkml:brush>
  </inkml:definitions>
  <inkml:trace contextRef="#ctx0" brushRef="#br0">254 1 24575,'-10'-1'0,"-1"1"0,1 1 0,0-1 0,-1 2 0,1 0 0,0 0 0,0 1 0,0 0 0,0 0 0,0 1 0,0 1 0,1-1 0,-15 11 0,8-2 0,6-6 0,0 1 0,1 0 0,-15 16 0,21-19 0,0 0 0,0 0 0,0 0 0,1 0 0,0 0 0,0 0 0,0 1 0,0-1 0,1 1 0,0-1 0,-1 8 0,0 25 0,0 1 0,7 61 0,-4-93 0,1 1 0,-1 0 0,1-1 0,1 0 0,-1 0 0,1 1 0,1-1 0,-1-1 0,1 1 0,5 6 0,1 0 0,0-1 0,1 0 0,23 18 0,14 6-1365,-35-23-5461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9T05:53:12.411"/>
    </inkml:context>
    <inkml:brush xml:id="br0">
      <inkml:brushProperty name="width" value="0.035" units="cm"/>
      <inkml:brushProperty name="height" value="0.035" units="cm"/>
    </inkml:brush>
  </inkml:definitions>
  <inkml:trace contextRef="#ctx0" brushRef="#br0">108 1 24575,'1'6'0,"0"-1"0,0 1 0,0-1 0,1 0 0,0 1 0,0-1 0,1 0 0,-1 0 0,1 0 0,0-1 0,1 1 0,-1-1 0,1 1 0,4 3 0,15 22 0,-15-19 0,0-1 0,1 0 0,12 11 0,-15-15 0,0-1 0,0 1 0,-1 0 0,1 0 0,-1 1 0,-1-1 0,1 1 0,-1 0 0,-1 1 0,1-1 0,4 14 0,-7-14 0,1-1 0,-1 1 0,0 0 0,0 0 0,-1 0 0,0-1 0,0 1 0,0 0 0,-1 0 0,0 0 0,-1 0 0,1-1 0,-1 1 0,-1-1 0,1 1 0,-1-1 0,0 0 0,-1 0 0,1 0 0,-1 0 0,0-1 0,-1 0 0,1 1 0,-1-1 0,0-1 0,0 1 0,-1-1 0,1 0 0,-1 0 0,0-1 0,0 0 0,-13 5 0,-18 14 0,32-18 0,0-1 0,0 0 0,-1 0 0,1 0 0,-13 4 0,0-1-96,14-4 17,1-1-1,-1 1 1,0-1 0,1 0-1,-1 0 1,0 0 0,0 0-1,0-1 1,0 0 0,0 0 0,0 0-1,0 0 1,0-1 0,0 1-1,-6-3 1,-3-4-6747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9T06:02:44.142"/>
    </inkml:context>
    <inkml:brush xml:id="br0">
      <inkml:brushProperty name="width" value="0.035" units="cm"/>
      <inkml:brushProperty name="height" value="0.035" units="cm"/>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10:43:25.043"/>
    </inkml:context>
    <inkml:brush xml:id="br0">
      <inkml:brushProperty name="width" value="0.05" units="cm"/>
      <inkml:brushProperty name="height" value="0.05" units="cm"/>
      <inkml:brushProperty name="color" value="#AE198D"/>
      <inkml:brushProperty name="inkEffects" value="galaxy"/>
      <inkml:brushProperty name="anchorX" value="-11447.1377"/>
      <inkml:brushProperty name="anchorY" value="-15600.35059"/>
      <inkml:brushProperty name="scaleFactor" value="0.5"/>
    </inkml:brush>
  </inkml:definitions>
  <inkml:trace contextRef="#ctx0" brushRef="#br0">26 0 24575,'0'0'0,"0"5"0,0 10 0,0 10 0,0 5 0,0 7 0,0-1 0,0 0 0,0-3 0,0 2 0,0-1 0,0-3 0,0 4 0,0-2 0,0 3 0,0-1 0,0 3 0,0-2 0,0 3 0,0-3 0,0 2 0,0-1 0,0 2 0,0-3 0,0-3 0,0-2 0,0-2 0,0 3 0,0-2 0,0 0 0,0-1 0,0-2 0,0 0 0,0 3 0,0 0 0,0 0 0,0-1 0,0-1 0,0-1 0,0-2 0,0 5 0,0 5 0,0 0 0,0-1 0,0-2 0,0-2 0,0-2 0,0-2 0,0 0 0,0-2 0,0 1 0,0-1 0,0 1 0,0-1 0,0 1 0,0 5 0,0 5 0,0 0 0,0 4 0,0 3 0,0-2 0,0-2 0,0 0 0,0 3 0,0-3 0,0-3 0,0 2 0,0-2 0,0-3 0,0-2 0,0 3 0,0-2 0,0 0 0,0 3 0,0 3 0,0 0 0,0 3 0,0-3 0,0 3 0,0-3 0,0-3 0,0 2 0,0 3 0,0-2 0,0 3 0,0-3 0,0 3 0,0-4 0,0-2 0,0-3 0,0-2 0,0 3 0,0-2 0,0 5 0,0-1 0,0 3 0,0-1 0,0-2 0,0-3 0,0-2 0,0-2 0,0-1 0,0 4 0,0 4 0,0 1 0,0-1 0,0-3 0,0-1 0,0-2 0,0 3 0,0-1 0,0 5 0,0-1 0,0-1 0,0-3 0,0-1 0,0-2 0,0-1 0,0-1 0,0 0 0,0-1 0,0 1 0,0 0 0,0-1 0,0 1 0,0 0 0,0 0 0,0 9 0,0 1 0,0 1 0,0-3 0,0-2 0,0-2 0,0-2 0,0-2 0,0 1 0,0-2 0,0 1 0,0-1 0,0 1 0,0-1 0,0 1 0,0 0 0,0 0 0,0 0 0,0 0 0,0 4 0,0 2 0,0-1 0,0-1 0,0-1 0,0-2 0,0 0 0,0 5 0,0-1 0,0 0 0,0-2 0,0 0 0,0-1 0,0-1 0,0-1 0,0 5 0,0 0 0,0 0 0,0-2 0,0 0 0,0-1 0,0-1 0,0-1 0,0 5 0,0 0 0,0-1 0,0 0 0,0-1 0,0-1 0,0-1 0,0-1 0,0 0 0,0 0 0,0-1 0,0 1 0,0 0 0,0 0 0,0-1 0,0 6 0,0 5 0,0 0 0,0 0 0,0 2 0,0 3 0,0-2 0,0-2 0,0-4 0,0-2 0,0-2 0,0-2 0,0 3 0,0 1 0,0-1 0,0 0 0,0-1 0,0-2 0,0 0 0,0-1 0,0 0 0,0 0 0,0-1 0,0 1 0,0 0 0,0-1 0,0 1 0,0 0 0,0 5 0,0 0 0,0 5 0,0-1 0,0 4 0,0-1 0,0-3 0,0 2 0,0-2 0,0 3 0,0-2 0,0-1 0,0-4 0,0-1 0,0-2 0,0-2 0,0 0 0,0 5 0,0-1 0,0 1 0,0-2 0,0 0 0,0-1 0,0-1 0,0 4 0,0 0 0,0 0 0,0-1 0,0-1 0,0-2 0,0 0 0,0-1 0,0 0 0,0 0 0,0 0 0,0-1 0,0 1 0,0 0 0,0 0 0,0 0 0,0 0 0,0-1 0,0 1 0,0 0 0,0 0 0,0 0 0,0 0 0,0 0 0,0 0 0,0 0 0,0-1 0,0 1 0,0 0 0,0 0 0,0 0 0,0 0 0,0 0 0,0 0 0,0 0 0,0 0 0,0 0 0,0-1 0,0 6 0,0 0 0,0 5 0,0 0 0,0 3 0,0 3 0,0-2 0,0 2 0,0-2 0,0 1 0,0 2 0,0-3 0,0-2 0,0-5 0,0-2 0,0-3 0,-5 4 0,0-1 0,0 0 0,1-2 0,1-1 0,1 0 0,1-2 0,1 5 0,0 0 0,0 0 0,0 4 0,0-1 0,0 18 0,0 0 0,1-2 0,-1-6 0,0-5 0,0-5 0,0-4 0,0-3 0,0-1 0,0-1 0,0 0 0,0 0 0,0 0 0,0 0 0,0 1 0,0 0 0,0 0 0,0-1 0,0 1 0,0 0 0,0 0 0,0 0 0,0 0 0,0 0 0,0 0 0,0 0 0,0 0 0,0 0 0,0 0 0,0-1 0,0 1 0,0 0 0,0 0 0,0 0 0,0 0 0,0 0 0,0 0 0,0 0 0,0 0 0,0-1 0,0 1 0,0 0 0,0 0 0,0 0 0,0 0 0,0 0 0,0 0 0,0 0 0,0-1 0,0 6 0,0 0 0,0 0 0,0-1 0,0-1 0,0-1 0,0-1 0,0 0 0,0-1 0,0-1 0,0 1 0,0 0 0,0-1 0,0 1 0,0 0 0,0 0 0,0 0 0,0 0 0,0 0 0,0 0 0,0-1 0,0 1 0,0 0 0,0 0 0,0 0 0,0 0 0,0 15 0,0 0 0,0 5 0,0 3 0,0-4 0,0-4 0,0-5 0,0-3 0,0-4 0,0-3 0,0 0 0,0-1 0,0 0 0,0 1 0,0 4 0,0 0 0,0 1 0,0-1 0,0-1 0,0-1 0,0-1 0,0-1 0,0 0 0,0 0 0,0 0 0,0-1 0,0 1 0,0 0 0,0 0 0,0-1 0,0 1 0,0 0 0,0 0 0,0 5 0,0 0 0,0 0 0,0-1 0,0-1 0,0 4 0,0-1 0,0 4 0,0-1 0,0-1 0,0 3 0,0-2 0,0-2 0,0 3 0,0 4 0,0-2 0,0-3 0,0 4 0,0-4 0,0-1 0,0-3 0,0 3 0,0-1 0,0 3 0,0-1 0,0-1 0,0 3 0,0-3 0,0-1 0,0 3 0,5-2 0,0-1 0,0 3 0,-1-2 0,-1 4 0,-1-2 0,-1-2 0,-1 2 0,0-1 0,0 3 0,5 3 0,0 3 0,0-2 0,0 2 0,-2-4 0,-1-3 0,-1 1 0,-1-3 0,0-2 0,0 3 0,0-2 0,5 3 0,-1 4 0,1-2 0,-1 2 0,-1-2 0,-1-3 0,-1 2 0,0 2 0,-1-2 0,0 3 0,0-3 0,4 3 0,1-4 0,0-2 0,-1 2 0,-1 3 0,-1-2 0,-1-2 0,4 2 0,1-3 0,-1-1 0,-2-3 0,0 3 0,-1-2 0,-1 0 0,4-2 0,0-2 0,0 0 0,-1-2 0,-1 1 0,-1-2 0,-1 1 0,-1-1 0,0 1 0,0 0 0,0 0 0,-1-1 0,1 1 0,0 0 0,0 0 0,0 0 0,0 0 0,0 0 0,0 0 0,0 0 0,0 0 0,0-1 0,0 1 0,0 0 0,0 0 0,0 0 0,0 0 0,0 5 0,0 0 0,0 5 0,0-1 0,0-1 0,0-2 0,0-2 0,0-2 0,0-1 0,0 0 0,0-2 0,0 1 0,0-1 0,0 1 0,0 0 0,0-1 0,0 1 0,0 0 0,0 0 0,0-5 0,0-1 0,0 6 0,-5 6 0,-5 6 0,-5-5 0,1 0 0,-3-9 0,2-1 0,4-7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1FDA9-2DA2-218D-CFD5-B28749C72E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8436640-E967-3D41-1712-9A799960A1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0DC9BA-9967-58A5-CE68-2DB45BF4AF11}"/>
              </a:ext>
            </a:extLst>
          </p:cNvPr>
          <p:cNvSpPr>
            <a:spLocks noGrp="1"/>
          </p:cNvSpPr>
          <p:nvPr>
            <p:ph type="dt" sz="half" idx="10"/>
          </p:nvPr>
        </p:nvSpPr>
        <p:spPr/>
        <p:txBody>
          <a:bodyPr/>
          <a:lstStyle/>
          <a:p>
            <a:fld id="{D0E67B16-E0E4-40C2-9E20-DFAC3F2B72DA}" type="datetimeFigureOut">
              <a:rPr lang="en-IN" smtClean="0"/>
              <a:t>25-10-2023</a:t>
            </a:fld>
            <a:endParaRPr lang="en-IN"/>
          </a:p>
        </p:txBody>
      </p:sp>
      <p:sp>
        <p:nvSpPr>
          <p:cNvPr id="5" name="Footer Placeholder 4">
            <a:extLst>
              <a:ext uri="{FF2B5EF4-FFF2-40B4-BE49-F238E27FC236}">
                <a16:creationId xmlns:a16="http://schemas.microsoft.com/office/drawing/2014/main" id="{CADDD1AE-E59E-3E40-E5B2-5EC4D6C3D1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9B63D8-144E-8998-700B-9EE408CFB0DA}"/>
              </a:ext>
            </a:extLst>
          </p:cNvPr>
          <p:cNvSpPr>
            <a:spLocks noGrp="1"/>
          </p:cNvSpPr>
          <p:nvPr>
            <p:ph type="sldNum" sz="quarter" idx="12"/>
          </p:nvPr>
        </p:nvSpPr>
        <p:spPr/>
        <p:txBody>
          <a:bodyPr/>
          <a:lstStyle/>
          <a:p>
            <a:fld id="{23F1A8CA-A49E-4F59-BED9-F271B27AFA8B}" type="slidenum">
              <a:rPr lang="en-IN" smtClean="0"/>
              <a:t>‹#›</a:t>
            </a:fld>
            <a:endParaRPr lang="en-IN"/>
          </a:p>
        </p:txBody>
      </p:sp>
    </p:spTree>
    <p:extLst>
      <p:ext uri="{BB962C8B-B14F-4D97-AF65-F5344CB8AC3E}">
        <p14:creationId xmlns:p14="http://schemas.microsoft.com/office/powerpoint/2010/main" val="979052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23B7-AFD5-52E1-D899-3020CC364E9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5FD2F9-4C75-1CF6-865F-0FA180D9FE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0239AC-77D5-55FA-82A2-AA85BD2B71B9}"/>
              </a:ext>
            </a:extLst>
          </p:cNvPr>
          <p:cNvSpPr>
            <a:spLocks noGrp="1"/>
          </p:cNvSpPr>
          <p:nvPr>
            <p:ph type="dt" sz="half" idx="10"/>
          </p:nvPr>
        </p:nvSpPr>
        <p:spPr/>
        <p:txBody>
          <a:bodyPr/>
          <a:lstStyle/>
          <a:p>
            <a:fld id="{D0E67B16-E0E4-40C2-9E20-DFAC3F2B72DA}" type="datetimeFigureOut">
              <a:rPr lang="en-IN" smtClean="0"/>
              <a:t>25-10-2023</a:t>
            </a:fld>
            <a:endParaRPr lang="en-IN"/>
          </a:p>
        </p:txBody>
      </p:sp>
      <p:sp>
        <p:nvSpPr>
          <p:cNvPr id="5" name="Footer Placeholder 4">
            <a:extLst>
              <a:ext uri="{FF2B5EF4-FFF2-40B4-BE49-F238E27FC236}">
                <a16:creationId xmlns:a16="http://schemas.microsoft.com/office/drawing/2014/main" id="{ACD90CF8-DA26-E806-9A29-9A70966582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C0C870-4132-22C7-A7E1-5D57785BBE24}"/>
              </a:ext>
            </a:extLst>
          </p:cNvPr>
          <p:cNvSpPr>
            <a:spLocks noGrp="1"/>
          </p:cNvSpPr>
          <p:nvPr>
            <p:ph type="sldNum" sz="quarter" idx="12"/>
          </p:nvPr>
        </p:nvSpPr>
        <p:spPr/>
        <p:txBody>
          <a:bodyPr/>
          <a:lstStyle/>
          <a:p>
            <a:fld id="{23F1A8CA-A49E-4F59-BED9-F271B27AFA8B}" type="slidenum">
              <a:rPr lang="en-IN" smtClean="0"/>
              <a:t>‹#›</a:t>
            </a:fld>
            <a:endParaRPr lang="en-IN"/>
          </a:p>
        </p:txBody>
      </p:sp>
    </p:spTree>
    <p:extLst>
      <p:ext uri="{BB962C8B-B14F-4D97-AF65-F5344CB8AC3E}">
        <p14:creationId xmlns:p14="http://schemas.microsoft.com/office/powerpoint/2010/main" val="1845109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EE3CB3-5948-B573-2C1A-75D38E7364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674D087-5806-ECA8-5CC8-D7BF776276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830A5F-6A01-5D22-2A4C-BF947F6483E4}"/>
              </a:ext>
            </a:extLst>
          </p:cNvPr>
          <p:cNvSpPr>
            <a:spLocks noGrp="1"/>
          </p:cNvSpPr>
          <p:nvPr>
            <p:ph type="dt" sz="half" idx="10"/>
          </p:nvPr>
        </p:nvSpPr>
        <p:spPr/>
        <p:txBody>
          <a:bodyPr/>
          <a:lstStyle/>
          <a:p>
            <a:fld id="{D0E67B16-E0E4-40C2-9E20-DFAC3F2B72DA}" type="datetimeFigureOut">
              <a:rPr lang="en-IN" smtClean="0"/>
              <a:t>25-10-2023</a:t>
            </a:fld>
            <a:endParaRPr lang="en-IN"/>
          </a:p>
        </p:txBody>
      </p:sp>
      <p:sp>
        <p:nvSpPr>
          <p:cNvPr id="5" name="Footer Placeholder 4">
            <a:extLst>
              <a:ext uri="{FF2B5EF4-FFF2-40B4-BE49-F238E27FC236}">
                <a16:creationId xmlns:a16="http://schemas.microsoft.com/office/drawing/2014/main" id="{A50B2E23-3FAF-1247-65EF-AE85433D2B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104155-299D-9BDB-6C0F-E2D6E6557255}"/>
              </a:ext>
            </a:extLst>
          </p:cNvPr>
          <p:cNvSpPr>
            <a:spLocks noGrp="1"/>
          </p:cNvSpPr>
          <p:nvPr>
            <p:ph type="sldNum" sz="quarter" idx="12"/>
          </p:nvPr>
        </p:nvSpPr>
        <p:spPr/>
        <p:txBody>
          <a:bodyPr/>
          <a:lstStyle/>
          <a:p>
            <a:fld id="{23F1A8CA-A49E-4F59-BED9-F271B27AFA8B}" type="slidenum">
              <a:rPr lang="en-IN" smtClean="0"/>
              <a:t>‹#›</a:t>
            </a:fld>
            <a:endParaRPr lang="en-IN"/>
          </a:p>
        </p:txBody>
      </p:sp>
    </p:spTree>
    <p:extLst>
      <p:ext uri="{BB962C8B-B14F-4D97-AF65-F5344CB8AC3E}">
        <p14:creationId xmlns:p14="http://schemas.microsoft.com/office/powerpoint/2010/main" val="13218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A56F2-4071-09A1-B6E6-32218504F0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04473B-52C2-0BBB-859D-C58518E01B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ED4C00-E8F2-3FC3-91F0-85ADBC1D0F44}"/>
              </a:ext>
            </a:extLst>
          </p:cNvPr>
          <p:cNvSpPr>
            <a:spLocks noGrp="1"/>
          </p:cNvSpPr>
          <p:nvPr>
            <p:ph type="dt" sz="half" idx="10"/>
          </p:nvPr>
        </p:nvSpPr>
        <p:spPr/>
        <p:txBody>
          <a:bodyPr/>
          <a:lstStyle/>
          <a:p>
            <a:fld id="{D0E67B16-E0E4-40C2-9E20-DFAC3F2B72DA}" type="datetimeFigureOut">
              <a:rPr lang="en-IN" smtClean="0"/>
              <a:t>25-10-2023</a:t>
            </a:fld>
            <a:endParaRPr lang="en-IN"/>
          </a:p>
        </p:txBody>
      </p:sp>
      <p:sp>
        <p:nvSpPr>
          <p:cNvPr id="5" name="Footer Placeholder 4">
            <a:extLst>
              <a:ext uri="{FF2B5EF4-FFF2-40B4-BE49-F238E27FC236}">
                <a16:creationId xmlns:a16="http://schemas.microsoft.com/office/drawing/2014/main" id="{DBD0B86F-FE3E-8E50-242A-2EDB95309A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90C68D-30E0-EBC3-1921-2766E5540351}"/>
              </a:ext>
            </a:extLst>
          </p:cNvPr>
          <p:cNvSpPr>
            <a:spLocks noGrp="1"/>
          </p:cNvSpPr>
          <p:nvPr>
            <p:ph type="sldNum" sz="quarter" idx="12"/>
          </p:nvPr>
        </p:nvSpPr>
        <p:spPr/>
        <p:txBody>
          <a:bodyPr/>
          <a:lstStyle/>
          <a:p>
            <a:fld id="{23F1A8CA-A49E-4F59-BED9-F271B27AFA8B}" type="slidenum">
              <a:rPr lang="en-IN" smtClean="0"/>
              <a:t>‹#›</a:t>
            </a:fld>
            <a:endParaRPr lang="en-IN"/>
          </a:p>
        </p:txBody>
      </p:sp>
    </p:spTree>
    <p:extLst>
      <p:ext uri="{BB962C8B-B14F-4D97-AF65-F5344CB8AC3E}">
        <p14:creationId xmlns:p14="http://schemas.microsoft.com/office/powerpoint/2010/main" val="1356429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647CE-FF34-A3DD-4A6C-2F3BA50F5E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F001629-EFE9-E626-D4F5-AD57190F51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158FDB-E5B2-2BE8-50CB-2C454CB2B85E}"/>
              </a:ext>
            </a:extLst>
          </p:cNvPr>
          <p:cNvSpPr>
            <a:spLocks noGrp="1"/>
          </p:cNvSpPr>
          <p:nvPr>
            <p:ph type="dt" sz="half" idx="10"/>
          </p:nvPr>
        </p:nvSpPr>
        <p:spPr/>
        <p:txBody>
          <a:bodyPr/>
          <a:lstStyle/>
          <a:p>
            <a:fld id="{D0E67B16-E0E4-40C2-9E20-DFAC3F2B72DA}" type="datetimeFigureOut">
              <a:rPr lang="en-IN" smtClean="0"/>
              <a:t>25-10-2023</a:t>
            </a:fld>
            <a:endParaRPr lang="en-IN"/>
          </a:p>
        </p:txBody>
      </p:sp>
      <p:sp>
        <p:nvSpPr>
          <p:cNvPr id="5" name="Footer Placeholder 4">
            <a:extLst>
              <a:ext uri="{FF2B5EF4-FFF2-40B4-BE49-F238E27FC236}">
                <a16:creationId xmlns:a16="http://schemas.microsoft.com/office/drawing/2014/main" id="{200914B0-39A2-445E-04E6-A65CC7D69E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DB54BC-32DD-3C98-A15D-22D8B6ECCD7C}"/>
              </a:ext>
            </a:extLst>
          </p:cNvPr>
          <p:cNvSpPr>
            <a:spLocks noGrp="1"/>
          </p:cNvSpPr>
          <p:nvPr>
            <p:ph type="sldNum" sz="quarter" idx="12"/>
          </p:nvPr>
        </p:nvSpPr>
        <p:spPr/>
        <p:txBody>
          <a:bodyPr/>
          <a:lstStyle/>
          <a:p>
            <a:fld id="{23F1A8CA-A49E-4F59-BED9-F271B27AFA8B}" type="slidenum">
              <a:rPr lang="en-IN" smtClean="0"/>
              <a:t>‹#›</a:t>
            </a:fld>
            <a:endParaRPr lang="en-IN"/>
          </a:p>
        </p:txBody>
      </p:sp>
    </p:spTree>
    <p:extLst>
      <p:ext uri="{BB962C8B-B14F-4D97-AF65-F5344CB8AC3E}">
        <p14:creationId xmlns:p14="http://schemas.microsoft.com/office/powerpoint/2010/main" val="656320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DB549-DF36-115A-076A-D9BBB0DEA7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3842EE-0DEF-DE14-6332-09B9FB9D0E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786136D-D46F-D9B2-7963-896D71F2B5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0342957-7147-0120-D2F8-AD07D3A7651E}"/>
              </a:ext>
            </a:extLst>
          </p:cNvPr>
          <p:cNvSpPr>
            <a:spLocks noGrp="1"/>
          </p:cNvSpPr>
          <p:nvPr>
            <p:ph type="dt" sz="half" idx="10"/>
          </p:nvPr>
        </p:nvSpPr>
        <p:spPr/>
        <p:txBody>
          <a:bodyPr/>
          <a:lstStyle/>
          <a:p>
            <a:fld id="{D0E67B16-E0E4-40C2-9E20-DFAC3F2B72DA}" type="datetimeFigureOut">
              <a:rPr lang="en-IN" smtClean="0"/>
              <a:t>25-10-2023</a:t>
            </a:fld>
            <a:endParaRPr lang="en-IN"/>
          </a:p>
        </p:txBody>
      </p:sp>
      <p:sp>
        <p:nvSpPr>
          <p:cNvPr id="6" name="Footer Placeholder 5">
            <a:extLst>
              <a:ext uri="{FF2B5EF4-FFF2-40B4-BE49-F238E27FC236}">
                <a16:creationId xmlns:a16="http://schemas.microsoft.com/office/drawing/2014/main" id="{562CEBBA-17CC-24AA-430F-9EF4E2BCA6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CC2DB1-4BAF-4D5B-6F68-55B05CCEF6E2}"/>
              </a:ext>
            </a:extLst>
          </p:cNvPr>
          <p:cNvSpPr>
            <a:spLocks noGrp="1"/>
          </p:cNvSpPr>
          <p:nvPr>
            <p:ph type="sldNum" sz="quarter" idx="12"/>
          </p:nvPr>
        </p:nvSpPr>
        <p:spPr/>
        <p:txBody>
          <a:bodyPr/>
          <a:lstStyle/>
          <a:p>
            <a:fld id="{23F1A8CA-A49E-4F59-BED9-F271B27AFA8B}" type="slidenum">
              <a:rPr lang="en-IN" smtClean="0"/>
              <a:t>‹#›</a:t>
            </a:fld>
            <a:endParaRPr lang="en-IN"/>
          </a:p>
        </p:txBody>
      </p:sp>
    </p:spTree>
    <p:extLst>
      <p:ext uri="{BB962C8B-B14F-4D97-AF65-F5344CB8AC3E}">
        <p14:creationId xmlns:p14="http://schemas.microsoft.com/office/powerpoint/2010/main" val="3315097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8D00C-5361-0540-35D8-DE42C5C6BC3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30A88C5-13AE-7275-4180-E2E5B0F58D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67BC87-BEED-2672-0317-77D6F78F49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4BA3B05-FE43-1A2C-A507-05D86B8C05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F21A8E-D000-1656-6DFD-B6C005443A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A193133-FC4B-DDBA-E2F6-67AEE9508276}"/>
              </a:ext>
            </a:extLst>
          </p:cNvPr>
          <p:cNvSpPr>
            <a:spLocks noGrp="1"/>
          </p:cNvSpPr>
          <p:nvPr>
            <p:ph type="dt" sz="half" idx="10"/>
          </p:nvPr>
        </p:nvSpPr>
        <p:spPr/>
        <p:txBody>
          <a:bodyPr/>
          <a:lstStyle/>
          <a:p>
            <a:fld id="{D0E67B16-E0E4-40C2-9E20-DFAC3F2B72DA}" type="datetimeFigureOut">
              <a:rPr lang="en-IN" smtClean="0"/>
              <a:t>25-10-2023</a:t>
            </a:fld>
            <a:endParaRPr lang="en-IN"/>
          </a:p>
        </p:txBody>
      </p:sp>
      <p:sp>
        <p:nvSpPr>
          <p:cNvPr id="8" name="Footer Placeholder 7">
            <a:extLst>
              <a:ext uri="{FF2B5EF4-FFF2-40B4-BE49-F238E27FC236}">
                <a16:creationId xmlns:a16="http://schemas.microsoft.com/office/drawing/2014/main" id="{20D0F2E7-B490-DABA-ECF0-EFDB81EB8BC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2CA396C-5866-59A6-AAD3-D6E5A9870A1C}"/>
              </a:ext>
            </a:extLst>
          </p:cNvPr>
          <p:cNvSpPr>
            <a:spLocks noGrp="1"/>
          </p:cNvSpPr>
          <p:nvPr>
            <p:ph type="sldNum" sz="quarter" idx="12"/>
          </p:nvPr>
        </p:nvSpPr>
        <p:spPr/>
        <p:txBody>
          <a:bodyPr/>
          <a:lstStyle/>
          <a:p>
            <a:fld id="{23F1A8CA-A49E-4F59-BED9-F271B27AFA8B}" type="slidenum">
              <a:rPr lang="en-IN" smtClean="0"/>
              <a:t>‹#›</a:t>
            </a:fld>
            <a:endParaRPr lang="en-IN"/>
          </a:p>
        </p:txBody>
      </p:sp>
    </p:spTree>
    <p:extLst>
      <p:ext uri="{BB962C8B-B14F-4D97-AF65-F5344CB8AC3E}">
        <p14:creationId xmlns:p14="http://schemas.microsoft.com/office/powerpoint/2010/main" val="1668747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135F8-5072-A820-7675-8AEF3924FC5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6F83BFA-9FF9-7558-350E-19D9757B8ED4}"/>
              </a:ext>
            </a:extLst>
          </p:cNvPr>
          <p:cNvSpPr>
            <a:spLocks noGrp="1"/>
          </p:cNvSpPr>
          <p:nvPr>
            <p:ph type="dt" sz="half" idx="10"/>
          </p:nvPr>
        </p:nvSpPr>
        <p:spPr/>
        <p:txBody>
          <a:bodyPr/>
          <a:lstStyle/>
          <a:p>
            <a:fld id="{D0E67B16-E0E4-40C2-9E20-DFAC3F2B72DA}" type="datetimeFigureOut">
              <a:rPr lang="en-IN" smtClean="0"/>
              <a:t>25-10-2023</a:t>
            </a:fld>
            <a:endParaRPr lang="en-IN"/>
          </a:p>
        </p:txBody>
      </p:sp>
      <p:sp>
        <p:nvSpPr>
          <p:cNvPr id="4" name="Footer Placeholder 3">
            <a:extLst>
              <a:ext uri="{FF2B5EF4-FFF2-40B4-BE49-F238E27FC236}">
                <a16:creationId xmlns:a16="http://schemas.microsoft.com/office/drawing/2014/main" id="{1C6C1403-A908-DC2D-BEDC-7220AA342BE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4125A9F-0B8C-C8D4-9E52-5F1D1B40AA70}"/>
              </a:ext>
            </a:extLst>
          </p:cNvPr>
          <p:cNvSpPr>
            <a:spLocks noGrp="1"/>
          </p:cNvSpPr>
          <p:nvPr>
            <p:ph type="sldNum" sz="quarter" idx="12"/>
          </p:nvPr>
        </p:nvSpPr>
        <p:spPr/>
        <p:txBody>
          <a:bodyPr/>
          <a:lstStyle/>
          <a:p>
            <a:fld id="{23F1A8CA-A49E-4F59-BED9-F271B27AFA8B}" type="slidenum">
              <a:rPr lang="en-IN" smtClean="0"/>
              <a:t>‹#›</a:t>
            </a:fld>
            <a:endParaRPr lang="en-IN"/>
          </a:p>
        </p:txBody>
      </p:sp>
    </p:spTree>
    <p:extLst>
      <p:ext uri="{BB962C8B-B14F-4D97-AF65-F5344CB8AC3E}">
        <p14:creationId xmlns:p14="http://schemas.microsoft.com/office/powerpoint/2010/main" val="2549108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9122B1-0AA4-41CC-8775-C003C6AC0F0F}"/>
              </a:ext>
            </a:extLst>
          </p:cNvPr>
          <p:cNvSpPr>
            <a:spLocks noGrp="1"/>
          </p:cNvSpPr>
          <p:nvPr>
            <p:ph type="dt" sz="half" idx="10"/>
          </p:nvPr>
        </p:nvSpPr>
        <p:spPr/>
        <p:txBody>
          <a:bodyPr/>
          <a:lstStyle/>
          <a:p>
            <a:fld id="{D0E67B16-E0E4-40C2-9E20-DFAC3F2B72DA}" type="datetimeFigureOut">
              <a:rPr lang="en-IN" smtClean="0"/>
              <a:t>25-10-2023</a:t>
            </a:fld>
            <a:endParaRPr lang="en-IN"/>
          </a:p>
        </p:txBody>
      </p:sp>
      <p:sp>
        <p:nvSpPr>
          <p:cNvPr id="3" name="Footer Placeholder 2">
            <a:extLst>
              <a:ext uri="{FF2B5EF4-FFF2-40B4-BE49-F238E27FC236}">
                <a16:creationId xmlns:a16="http://schemas.microsoft.com/office/drawing/2014/main" id="{D497579F-C754-4386-579F-497942FFC7D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287BE6F-6239-5E43-729B-5EDE3548E986}"/>
              </a:ext>
            </a:extLst>
          </p:cNvPr>
          <p:cNvSpPr>
            <a:spLocks noGrp="1"/>
          </p:cNvSpPr>
          <p:nvPr>
            <p:ph type="sldNum" sz="quarter" idx="12"/>
          </p:nvPr>
        </p:nvSpPr>
        <p:spPr/>
        <p:txBody>
          <a:bodyPr/>
          <a:lstStyle/>
          <a:p>
            <a:fld id="{23F1A8CA-A49E-4F59-BED9-F271B27AFA8B}" type="slidenum">
              <a:rPr lang="en-IN" smtClean="0"/>
              <a:t>‹#›</a:t>
            </a:fld>
            <a:endParaRPr lang="en-IN"/>
          </a:p>
        </p:txBody>
      </p:sp>
    </p:spTree>
    <p:extLst>
      <p:ext uri="{BB962C8B-B14F-4D97-AF65-F5344CB8AC3E}">
        <p14:creationId xmlns:p14="http://schemas.microsoft.com/office/powerpoint/2010/main" val="1714734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9971-39A2-D8D5-8D00-675D90C3A2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C86405D-3D55-13E7-F390-5510BC9BC8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788EB51-5410-6F5E-FBB1-2BE48EFC1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69EBE4-4388-72E4-3EFC-204B86DA79EE}"/>
              </a:ext>
            </a:extLst>
          </p:cNvPr>
          <p:cNvSpPr>
            <a:spLocks noGrp="1"/>
          </p:cNvSpPr>
          <p:nvPr>
            <p:ph type="dt" sz="half" idx="10"/>
          </p:nvPr>
        </p:nvSpPr>
        <p:spPr/>
        <p:txBody>
          <a:bodyPr/>
          <a:lstStyle/>
          <a:p>
            <a:fld id="{D0E67B16-E0E4-40C2-9E20-DFAC3F2B72DA}" type="datetimeFigureOut">
              <a:rPr lang="en-IN" smtClean="0"/>
              <a:t>25-10-2023</a:t>
            </a:fld>
            <a:endParaRPr lang="en-IN"/>
          </a:p>
        </p:txBody>
      </p:sp>
      <p:sp>
        <p:nvSpPr>
          <p:cNvPr id="6" name="Footer Placeholder 5">
            <a:extLst>
              <a:ext uri="{FF2B5EF4-FFF2-40B4-BE49-F238E27FC236}">
                <a16:creationId xmlns:a16="http://schemas.microsoft.com/office/drawing/2014/main" id="{657F9631-9765-C82B-57EE-98E71ADD47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96135D-0EE1-24FF-2A9A-32354FE5CA43}"/>
              </a:ext>
            </a:extLst>
          </p:cNvPr>
          <p:cNvSpPr>
            <a:spLocks noGrp="1"/>
          </p:cNvSpPr>
          <p:nvPr>
            <p:ph type="sldNum" sz="quarter" idx="12"/>
          </p:nvPr>
        </p:nvSpPr>
        <p:spPr/>
        <p:txBody>
          <a:bodyPr/>
          <a:lstStyle/>
          <a:p>
            <a:fld id="{23F1A8CA-A49E-4F59-BED9-F271B27AFA8B}" type="slidenum">
              <a:rPr lang="en-IN" smtClean="0"/>
              <a:t>‹#›</a:t>
            </a:fld>
            <a:endParaRPr lang="en-IN"/>
          </a:p>
        </p:txBody>
      </p:sp>
    </p:spTree>
    <p:extLst>
      <p:ext uri="{BB962C8B-B14F-4D97-AF65-F5344CB8AC3E}">
        <p14:creationId xmlns:p14="http://schemas.microsoft.com/office/powerpoint/2010/main" val="493790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527BE-3082-0BD2-00AE-FFEF02FAC1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5C8973D-1062-7813-CF29-09A25D0A6B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764B9A9-CAE7-5D73-BFAB-4DEA244896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E61834-A63D-0ADC-CCC4-6016AE19EE14}"/>
              </a:ext>
            </a:extLst>
          </p:cNvPr>
          <p:cNvSpPr>
            <a:spLocks noGrp="1"/>
          </p:cNvSpPr>
          <p:nvPr>
            <p:ph type="dt" sz="half" idx="10"/>
          </p:nvPr>
        </p:nvSpPr>
        <p:spPr/>
        <p:txBody>
          <a:bodyPr/>
          <a:lstStyle/>
          <a:p>
            <a:fld id="{D0E67B16-E0E4-40C2-9E20-DFAC3F2B72DA}" type="datetimeFigureOut">
              <a:rPr lang="en-IN" smtClean="0"/>
              <a:t>25-10-2023</a:t>
            </a:fld>
            <a:endParaRPr lang="en-IN"/>
          </a:p>
        </p:txBody>
      </p:sp>
      <p:sp>
        <p:nvSpPr>
          <p:cNvPr id="6" name="Footer Placeholder 5">
            <a:extLst>
              <a:ext uri="{FF2B5EF4-FFF2-40B4-BE49-F238E27FC236}">
                <a16:creationId xmlns:a16="http://schemas.microsoft.com/office/drawing/2014/main" id="{1C50F148-9082-36C6-48A3-B8BD818BB6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0E1EF3-2337-6623-90C9-4BCF5D69219F}"/>
              </a:ext>
            </a:extLst>
          </p:cNvPr>
          <p:cNvSpPr>
            <a:spLocks noGrp="1"/>
          </p:cNvSpPr>
          <p:nvPr>
            <p:ph type="sldNum" sz="quarter" idx="12"/>
          </p:nvPr>
        </p:nvSpPr>
        <p:spPr/>
        <p:txBody>
          <a:bodyPr/>
          <a:lstStyle/>
          <a:p>
            <a:fld id="{23F1A8CA-A49E-4F59-BED9-F271B27AFA8B}" type="slidenum">
              <a:rPr lang="en-IN" smtClean="0"/>
              <a:t>‹#›</a:t>
            </a:fld>
            <a:endParaRPr lang="en-IN"/>
          </a:p>
        </p:txBody>
      </p:sp>
    </p:spTree>
    <p:extLst>
      <p:ext uri="{BB962C8B-B14F-4D97-AF65-F5344CB8AC3E}">
        <p14:creationId xmlns:p14="http://schemas.microsoft.com/office/powerpoint/2010/main" val="3045719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34C939-60D3-4508-304C-9D008C0A4D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8C6335-ED77-E582-3DC5-5EEDC0CD82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04DB69-121F-A919-B92E-1CF1CC632D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E67B16-E0E4-40C2-9E20-DFAC3F2B72DA}" type="datetimeFigureOut">
              <a:rPr lang="en-IN" smtClean="0"/>
              <a:t>25-10-2023</a:t>
            </a:fld>
            <a:endParaRPr lang="en-IN"/>
          </a:p>
        </p:txBody>
      </p:sp>
      <p:sp>
        <p:nvSpPr>
          <p:cNvPr id="5" name="Footer Placeholder 4">
            <a:extLst>
              <a:ext uri="{FF2B5EF4-FFF2-40B4-BE49-F238E27FC236}">
                <a16:creationId xmlns:a16="http://schemas.microsoft.com/office/drawing/2014/main" id="{6710CC28-8E1E-E755-F955-90ECBEA1D2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F240716-05B3-FA7A-4D5D-0B7A1BE6A5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F1A8CA-A49E-4F59-BED9-F271B27AFA8B}" type="slidenum">
              <a:rPr lang="en-IN" smtClean="0"/>
              <a:t>‹#›</a:t>
            </a:fld>
            <a:endParaRPr lang="en-IN"/>
          </a:p>
        </p:txBody>
      </p:sp>
    </p:spTree>
    <p:extLst>
      <p:ext uri="{BB962C8B-B14F-4D97-AF65-F5344CB8AC3E}">
        <p14:creationId xmlns:p14="http://schemas.microsoft.com/office/powerpoint/2010/main" val="1077804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60.png"/><Relationship Id="rId2" Type="http://schemas.openxmlformats.org/officeDocument/2006/relationships/image" Target="../media/image1.png"/><Relationship Id="rId16"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5.png"/><Relationship Id="rId4" Type="http://schemas.openxmlformats.org/officeDocument/2006/relationships/image" Target="../media/image120.png"/><Relationship Id="rId9" Type="http://schemas.openxmlformats.org/officeDocument/2006/relationships/customXml" Target="../ink/ink4.xml"/><Relationship Id="rId14" Type="http://schemas.openxmlformats.org/officeDocument/2006/relationships/image" Target="../media/image17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simplilearn.com/tutorials/python-tutorial/python-seaborn" TargetMode="External"/><Relationship Id="rId2" Type="http://schemas.openxmlformats.org/officeDocument/2006/relationships/hyperlink" Target="https://www.simplilearn.com/tutorials/python-tutorial/matplotlib"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customXml" Target="../ink/ink10.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3F35-6DFB-AE43-903F-5C5C3253EB02}"/>
              </a:ext>
            </a:extLst>
          </p:cNvPr>
          <p:cNvSpPr>
            <a:spLocks noGrp="1"/>
          </p:cNvSpPr>
          <p:nvPr>
            <p:ph type="ctrTitle"/>
          </p:nvPr>
        </p:nvSpPr>
        <p:spPr/>
        <p:txBody>
          <a:bodyPr/>
          <a:lstStyle/>
          <a:p>
            <a:r>
              <a:rPr lang="en-IN" dirty="0"/>
              <a:t>Foundation of Data Science</a:t>
            </a:r>
          </a:p>
        </p:txBody>
      </p:sp>
      <p:sp>
        <p:nvSpPr>
          <p:cNvPr id="3" name="Subtitle 2">
            <a:extLst>
              <a:ext uri="{FF2B5EF4-FFF2-40B4-BE49-F238E27FC236}">
                <a16:creationId xmlns:a16="http://schemas.microsoft.com/office/drawing/2014/main" id="{F6F5E702-2469-3A29-2DED-56E1D7FB6559}"/>
              </a:ext>
            </a:extLst>
          </p:cNvPr>
          <p:cNvSpPr>
            <a:spLocks noGrp="1"/>
          </p:cNvSpPr>
          <p:nvPr>
            <p:ph type="subTitle" idx="1"/>
          </p:nvPr>
        </p:nvSpPr>
        <p:spPr/>
        <p:txBody>
          <a:bodyPr/>
          <a:lstStyle/>
          <a:p>
            <a:r>
              <a:rPr lang="en-IN"/>
              <a:t>Unit-2</a:t>
            </a:r>
            <a:endParaRPr lang="en-IN" dirty="0"/>
          </a:p>
        </p:txBody>
      </p:sp>
    </p:spTree>
    <p:extLst>
      <p:ext uri="{BB962C8B-B14F-4D97-AF65-F5344CB8AC3E}">
        <p14:creationId xmlns:p14="http://schemas.microsoft.com/office/powerpoint/2010/main" val="1216807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B5B49-5328-BBF8-1026-FFBD006B756A}"/>
              </a:ext>
            </a:extLst>
          </p:cNvPr>
          <p:cNvSpPr>
            <a:spLocks noGrp="1"/>
          </p:cNvSpPr>
          <p:nvPr>
            <p:ph type="title"/>
          </p:nvPr>
        </p:nvSpPr>
        <p:spPr/>
        <p:txBody>
          <a:bodyPr/>
          <a:lstStyle/>
          <a:p>
            <a:r>
              <a:rPr lang="en-IN" dirty="0"/>
              <a:t>Datatypes in Python- Dictionary</a:t>
            </a:r>
          </a:p>
        </p:txBody>
      </p:sp>
      <p:sp>
        <p:nvSpPr>
          <p:cNvPr id="3" name="Content Placeholder 2">
            <a:extLst>
              <a:ext uri="{FF2B5EF4-FFF2-40B4-BE49-F238E27FC236}">
                <a16:creationId xmlns:a16="http://schemas.microsoft.com/office/drawing/2014/main" id="{0FCFDDCF-1A3A-D3A2-1118-56644023FF5C}"/>
              </a:ext>
            </a:extLst>
          </p:cNvPr>
          <p:cNvSpPr>
            <a:spLocks noGrp="1"/>
          </p:cNvSpPr>
          <p:nvPr>
            <p:ph idx="1"/>
          </p:nvPr>
        </p:nvSpPr>
        <p:spPr/>
        <p:txBody>
          <a:bodyPr>
            <a:normAutofit fontScale="85000" lnSpcReduction="20000"/>
          </a:bodyPr>
          <a:lstStyle/>
          <a:p>
            <a:r>
              <a:rPr lang="en-IN" dirty="0"/>
              <a:t>Dictionary- it is a collection of elements key-value pair</a:t>
            </a:r>
          </a:p>
          <a:p>
            <a:pPr lvl="1"/>
            <a:r>
              <a:rPr lang="en-IN" dirty="0"/>
              <a:t>Each key is mapped to its associated value </a:t>
            </a:r>
          </a:p>
          <a:p>
            <a:pPr lvl="1"/>
            <a:r>
              <a:rPr lang="en-IN" dirty="0"/>
              <a:t>Dictionary can be defined using a comma separated list of key value pair, enclosed in curly braces {}</a:t>
            </a:r>
          </a:p>
          <a:p>
            <a:pPr lvl="1"/>
            <a:r>
              <a:rPr lang="en-IN" dirty="0"/>
              <a:t>To get the value corresponding to a key in the dictionary, </a:t>
            </a:r>
          </a:p>
          <a:p>
            <a:pPr lvl="2"/>
            <a:r>
              <a:rPr lang="en-IN" dirty="0" err="1"/>
              <a:t>Dictionaryname.values</a:t>
            </a:r>
            <a:r>
              <a:rPr lang="en-IN" dirty="0"/>
              <a:t>()</a:t>
            </a:r>
          </a:p>
          <a:p>
            <a:pPr lvl="2"/>
            <a:r>
              <a:rPr lang="en-IN" dirty="0" err="1"/>
              <a:t>Dictionaryname.keys</a:t>
            </a:r>
            <a:r>
              <a:rPr lang="en-IN" dirty="0"/>
              <a:t>()</a:t>
            </a:r>
          </a:p>
          <a:p>
            <a:pPr marL="457200" lvl="1" indent="0">
              <a:buNone/>
            </a:pPr>
            <a:r>
              <a:rPr lang="en-IN" dirty="0">
                <a:solidFill>
                  <a:schemeClr val="accent6">
                    <a:lumMod val="75000"/>
                  </a:schemeClr>
                </a:solidFill>
              </a:rPr>
              <a:t>Ex.</a:t>
            </a:r>
          </a:p>
          <a:p>
            <a:pPr marL="457200" lvl="1" indent="0">
              <a:buNone/>
            </a:pPr>
            <a:r>
              <a:rPr lang="en-US" dirty="0"/>
              <a:t>	</a:t>
            </a:r>
            <a:r>
              <a:rPr lang="en-US" dirty="0">
                <a:solidFill>
                  <a:schemeClr val="accent2">
                    <a:lumMod val="75000"/>
                  </a:schemeClr>
                </a:solidFill>
              </a:rPr>
              <a:t>capitals = {"</a:t>
            </a:r>
            <a:r>
              <a:rPr lang="en-US" dirty="0" err="1">
                <a:solidFill>
                  <a:schemeClr val="accent2">
                    <a:lumMod val="75000"/>
                  </a:schemeClr>
                </a:solidFill>
              </a:rPr>
              <a:t>USA":"Washington</a:t>
            </a:r>
            <a:r>
              <a:rPr lang="en-US" dirty="0">
                <a:solidFill>
                  <a:schemeClr val="accent2">
                    <a:lumMod val="75000"/>
                  </a:schemeClr>
                </a:solidFill>
              </a:rPr>
              <a:t> D.C.", "</a:t>
            </a:r>
            <a:r>
              <a:rPr lang="en-US" dirty="0" err="1">
                <a:solidFill>
                  <a:schemeClr val="accent2">
                    <a:lumMod val="75000"/>
                  </a:schemeClr>
                </a:solidFill>
              </a:rPr>
              <a:t>France":"Paris</a:t>
            </a:r>
            <a:r>
              <a:rPr lang="en-US" dirty="0">
                <a:solidFill>
                  <a:schemeClr val="accent2">
                    <a:lumMod val="75000"/>
                  </a:schemeClr>
                </a:solidFill>
              </a:rPr>
              <a:t>", "</a:t>
            </a:r>
            <a:r>
              <a:rPr lang="en-US" dirty="0" err="1">
                <a:solidFill>
                  <a:schemeClr val="accent2">
                    <a:lumMod val="75000"/>
                  </a:schemeClr>
                </a:solidFill>
              </a:rPr>
              <a:t>India":"New</a:t>
            </a:r>
            <a:r>
              <a:rPr lang="en-US" dirty="0">
                <a:solidFill>
                  <a:schemeClr val="accent2">
                    <a:lumMod val="75000"/>
                  </a:schemeClr>
                </a:solidFill>
              </a:rPr>
              <a:t> Delhi"}</a:t>
            </a:r>
          </a:p>
          <a:p>
            <a:pPr marL="457200" lvl="1" indent="0">
              <a:buNone/>
            </a:pPr>
            <a:r>
              <a:rPr lang="en-US" dirty="0">
                <a:solidFill>
                  <a:schemeClr val="accent2">
                    <a:lumMod val="75000"/>
                  </a:schemeClr>
                </a:solidFill>
              </a:rPr>
              <a:t>	print(type(capitals)) </a:t>
            </a:r>
          </a:p>
          <a:p>
            <a:pPr marL="457200" lvl="1" indent="0">
              <a:buNone/>
            </a:pPr>
            <a:r>
              <a:rPr lang="en-US" dirty="0">
                <a:solidFill>
                  <a:schemeClr val="accent2">
                    <a:lumMod val="75000"/>
                  </a:schemeClr>
                </a:solidFill>
              </a:rPr>
              <a:t>			</a:t>
            </a:r>
            <a:r>
              <a:rPr lang="en-US" dirty="0">
                <a:solidFill>
                  <a:schemeClr val="accent6">
                    <a:lumMod val="75000"/>
                  </a:schemeClr>
                </a:solidFill>
              </a:rPr>
              <a:t> #output: &lt;class '</a:t>
            </a:r>
            <a:r>
              <a:rPr lang="en-US" dirty="0" err="1">
                <a:solidFill>
                  <a:schemeClr val="accent6">
                    <a:lumMod val="75000"/>
                  </a:schemeClr>
                </a:solidFill>
              </a:rPr>
              <a:t>dict</a:t>
            </a:r>
            <a:r>
              <a:rPr lang="en-US" dirty="0">
                <a:solidFill>
                  <a:schemeClr val="accent6">
                    <a:lumMod val="75000"/>
                  </a:schemeClr>
                </a:solidFill>
              </a:rPr>
              <a:t>’&gt;</a:t>
            </a:r>
          </a:p>
          <a:p>
            <a:pPr marL="457200" lvl="1" indent="0">
              <a:buNone/>
            </a:pPr>
            <a:endParaRPr lang="en-US" dirty="0">
              <a:solidFill>
                <a:schemeClr val="accent2">
                  <a:lumMod val="75000"/>
                </a:schemeClr>
              </a:solidFill>
            </a:endParaRPr>
          </a:p>
          <a:p>
            <a:pPr marL="457200" lvl="1" indent="0">
              <a:buNone/>
            </a:pPr>
            <a:r>
              <a:rPr lang="en-US" dirty="0">
                <a:solidFill>
                  <a:schemeClr val="accent2">
                    <a:lumMod val="75000"/>
                  </a:schemeClr>
                </a:solidFill>
              </a:rPr>
              <a:t>	Print(capitals[“France”])		</a:t>
            </a:r>
            <a:r>
              <a:rPr lang="en-US" dirty="0">
                <a:solidFill>
                  <a:schemeClr val="accent6">
                    <a:lumMod val="75000"/>
                  </a:schemeClr>
                </a:solidFill>
              </a:rPr>
              <a:t>#will print the value from the key France</a:t>
            </a:r>
          </a:p>
          <a:p>
            <a:pPr marL="457200" lvl="1" indent="0">
              <a:buNone/>
            </a:pPr>
            <a:r>
              <a:rPr lang="en-US" dirty="0">
                <a:solidFill>
                  <a:schemeClr val="accent2">
                    <a:lumMod val="75000"/>
                  </a:schemeClr>
                </a:solidFill>
              </a:rPr>
              <a:t>	Print(</a:t>
            </a:r>
            <a:r>
              <a:rPr lang="en-US" dirty="0" err="1">
                <a:solidFill>
                  <a:schemeClr val="accent2">
                    <a:lumMod val="75000"/>
                  </a:schemeClr>
                </a:solidFill>
              </a:rPr>
              <a:t>capitals.keys</a:t>
            </a:r>
            <a:r>
              <a:rPr lang="en-US" dirty="0">
                <a:solidFill>
                  <a:schemeClr val="accent2">
                    <a:lumMod val="75000"/>
                  </a:schemeClr>
                </a:solidFill>
              </a:rPr>
              <a:t>())		</a:t>
            </a:r>
            <a:r>
              <a:rPr lang="en-US" dirty="0">
                <a:solidFill>
                  <a:schemeClr val="accent6">
                    <a:lumMod val="75000"/>
                  </a:schemeClr>
                </a:solidFill>
              </a:rPr>
              <a:t># will print all the keys in a dictionary</a:t>
            </a:r>
          </a:p>
          <a:p>
            <a:pPr marL="457200" lvl="1" indent="0">
              <a:buNone/>
            </a:pPr>
            <a:r>
              <a:rPr lang="en-US" dirty="0">
                <a:solidFill>
                  <a:schemeClr val="accent2">
                    <a:lumMod val="75000"/>
                  </a:schemeClr>
                </a:solidFill>
              </a:rPr>
              <a:t>	Print(</a:t>
            </a:r>
            <a:r>
              <a:rPr lang="en-US" dirty="0" err="1">
                <a:solidFill>
                  <a:schemeClr val="accent2">
                    <a:lumMod val="75000"/>
                  </a:schemeClr>
                </a:solidFill>
              </a:rPr>
              <a:t>capitals.values</a:t>
            </a:r>
            <a:r>
              <a:rPr lang="en-US" dirty="0">
                <a:solidFill>
                  <a:schemeClr val="accent2">
                    <a:lumMod val="75000"/>
                  </a:schemeClr>
                </a:solidFill>
              </a:rPr>
              <a:t>())		</a:t>
            </a:r>
            <a:r>
              <a:rPr lang="en-US" dirty="0">
                <a:solidFill>
                  <a:schemeClr val="accent6">
                    <a:lumMod val="75000"/>
                  </a:schemeClr>
                </a:solidFill>
              </a:rPr>
              <a:t>#will print all the values in a dictionary</a:t>
            </a:r>
            <a:r>
              <a:rPr lang="en-US" dirty="0">
                <a:solidFill>
                  <a:schemeClr val="accent2">
                    <a:lumMod val="75000"/>
                  </a:schemeClr>
                </a:solidFill>
              </a:rPr>
              <a:t>	</a:t>
            </a:r>
          </a:p>
          <a:p>
            <a:pPr marL="457200" lvl="1" indent="0">
              <a:buNone/>
            </a:pPr>
            <a:endParaRPr lang="en-IN" dirty="0">
              <a:solidFill>
                <a:schemeClr val="accent2">
                  <a:lumMod val="75000"/>
                </a:schemeClr>
              </a:solidFill>
            </a:endParaRPr>
          </a:p>
          <a:p>
            <a:endParaRPr lang="en-IN" dirty="0"/>
          </a:p>
          <a:p>
            <a:endParaRPr lang="en-IN" dirty="0"/>
          </a:p>
        </p:txBody>
      </p:sp>
    </p:spTree>
    <p:extLst>
      <p:ext uri="{BB962C8B-B14F-4D97-AF65-F5344CB8AC3E}">
        <p14:creationId xmlns:p14="http://schemas.microsoft.com/office/powerpoint/2010/main" val="2521352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EF1C0-A47F-E867-9AB5-EC2EC08C289E}"/>
              </a:ext>
            </a:extLst>
          </p:cNvPr>
          <p:cNvSpPr>
            <a:spLocks noGrp="1"/>
          </p:cNvSpPr>
          <p:nvPr>
            <p:ph type="title"/>
          </p:nvPr>
        </p:nvSpPr>
        <p:spPr/>
        <p:txBody>
          <a:bodyPr/>
          <a:lstStyle/>
          <a:p>
            <a:r>
              <a:rPr lang="en-IN" dirty="0"/>
              <a:t>Datatypes in Python- Dictionary</a:t>
            </a:r>
          </a:p>
        </p:txBody>
      </p:sp>
      <p:sp>
        <p:nvSpPr>
          <p:cNvPr id="3" name="Content Placeholder 2">
            <a:extLst>
              <a:ext uri="{FF2B5EF4-FFF2-40B4-BE49-F238E27FC236}">
                <a16:creationId xmlns:a16="http://schemas.microsoft.com/office/drawing/2014/main" id="{286361E5-9C6B-D5B3-3A03-E3E99B2062D8}"/>
              </a:ext>
            </a:extLst>
          </p:cNvPr>
          <p:cNvSpPr>
            <a:spLocks noGrp="1"/>
          </p:cNvSpPr>
          <p:nvPr>
            <p:ph idx="1"/>
          </p:nvPr>
        </p:nvSpPr>
        <p:spPr/>
        <p:txBody>
          <a:bodyPr>
            <a:normAutofit fontScale="85000" lnSpcReduction="20000"/>
          </a:bodyPr>
          <a:lstStyle/>
          <a:p>
            <a:r>
              <a:rPr lang="en-IN" dirty="0"/>
              <a:t>numNames={1:"One", 2: "Two", 3:"Three"} </a:t>
            </a:r>
          </a:p>
          <a:p>
            <a:pPr marL="0" indent="0">
              <a:buNone/>
            </a:pPr>
            <a:r>
              <a:rPr lang="en-IN" dirty="0">
                <a:solidFill>
                  <a:schemeClr val="accent6">
                    <a:lumMod val="75000"/>
                  </a:schemeClr>
                </a:solidFill>
              </a:rPr>
              <a:t>                                         </a:t>
            </a:r>
            <a:r>
              <a:rPr lang="en-IN" dirty="0">
                <a:solidFill>
                  <a:schemeClr val="accent2">
                    <a:lumMod val="75000"/>
                  </a:schemeClr>
                </a:solidFill>
              </a:rPr>
              <a:t># int key, string value</a:t>
            </a:r>
          </a:p>
          <a:p>
            <a:endParaRPr lang="en-IN" dirty="0"/>
          </a:p>
          <a:p>
            <a:r>
              <a:rPr lang="en-IN" dirty="0"/>
              <a:t>decNames={1.5:"One and Half", 2.5: "Two and Half", 3.5:"Three and Half"}                          			</a:t>
            </a:r>
            <a:r>
              <a:rPr lang="en-IN" dirty="0">
                <a:solidFill>
                  <a:schemeClr val="accent2">
                    <a:lumMod val="75000"/>
                  </a:schemeClr>
                </a:solidFill>
              </a:rPr>
              <a:t>  # float key, string value</a:t>
            </a:r>
          </a:p>
          <a:p>
            <a:endParaRPr lang="en-IN" dirty="0"/>
          </a:p>
          <a:p>
            <a:r>
              <a:rPr lang="en-IN" dirty="0"/>
              <a:t>items={("Parker","Reynolds","Camlin"):"pen", ("</a:t>
            </a:r>
            <a:r>
              <a:rPr lang="en-IN" dirty="0" err="1"/>
              <a:t>LG","Whirlpool","Samsung</a:t>
            </a:r>
            <a:r>
              <a:rPr lang="en-IN" dirty="0"/>
              <a:t>"): "Refrigerator"}                                                        			</a:t>
            </a:r>
            <a:r>
              <a:rPr lang="en-IN" dirty="0">
                <a:solidFill>
                  <a:schemeClr val="accent6">
                    <a:lumMod val="75000"/>
                  </a:schemeClr>
                </a:solidFill>
              </a:rPr>
              <a:t> </a:t>
            </a:r>
          </a:p>
          <a:p>
            <a:pPr marL="0" indent="0">
              <a:buNone/>
            </a:pPr>
            <a:r>
              <a:rPr lang="en-IN" dirty="0">
                <a:solidFill>
                  <a:schemeClr val="accent6">
                    <a:lumMod val="75000"/>
                  </a:schemeClr>
                </a:solidFill>
              </a:rPr>
              <a:t>                                        </a:t>
            </a:r>
            <a:r>
              <a:rPr lang="en-IN" dirty="0">
                <a:solidFill>
                  <a:schemeClr val="accent2">
                    <a:lumMod val="75000"/>
                  </a:schemeClr>
                </a:solidFill>
              </a:rPr>
              <a:t># tuple key, string value</a:t>
            </a:r>
          </a:p>
          <a:p>
            <a:endParaRPr lang="en-IN" dirty="0"/>
          </a:p>
          <a:p>
            <a:r>
              <a:rPr lang="en-IN" dirty="0"/>
              <a:t>romanNums = {'I':1, 'II':2, 'III':3, 'IV':4, 'V':5} </a:t>
            </a:r>
          </a:p>
          <a:p>
            <a:pPr marL="0" indent="0">
              <a:buNone/>
            </a:pPr>
            <a:r>
              <a:rPr lang="en-IN" dirty="0">
                <a:solidFill>
                  <a:schemeClr val="accent2">
                    <a:lumMod val="75000"/>
                  </a:schemeClr>
                </a:solidFill>
              </a:rPr>
              <a:t>                                       # string key, int value</a:t>
            </a:r>
          </a:p>
        </p:txBody>
      </p:sp>
    </p:spTree>
    <p:extLst>
      <p:ext uri="{BB962C8B-B14F-4D97-AF65-F5344CB8AC3E}">
        <p14:creationId xmlns:p14="http://schemas.microsoft.com/office/powerpoint/2010/main" val="2385475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AA8DF-D4CF-EBA8-E8AB-7D868E1C6700}"/>
              </a:ext>
            </a:extLst>
          </p:cNvPr>
          <p:cNvSpPr>
            <a:spLocks noGrp="1"/>
          </p:cNvSpPr>
          <p:nvPr>
            <p:ph type="title"/>
          </p:nvPr>
        </p:nvSpPr>
        <p:spPr/>
        <p:txBody>
          <a:bodyPr/>
          <a:lstStyle/>
          <a:p>
            <a:r>
              <a:rPr lang="en-IN" dirty="0"/>
              <a:t>Datatypes in Python- Set</a:t>
            </a:r>
          </a:p>
        </p:txBody>
      </p:sp>
      <p:sp>
        <p:nvSpPr>
          <p:cNvPr id="3" name="Content Placeholder 2">
            <a:extLst>
              <a:ext uri="{FF2B5EF4-FFF2-40B4-BE49-F238E27FC236}">
                <a16:creationId xmlns:a16="http://schemas.microsoft.com/office/drawing/2014/main" id="{59FFB75D-1B4B-00F4-A514-8EEAF5FAF39F}"/>
              </a:ext>
            </a:extLst>
          </p:cNvPr>
          <p:cNvSpPr>
            <a:spLocks noGrp="1"/>
          </p:cNvSpPr>
          <p:nvPr>
            <p:ph idx="1"/>
          </p:nvPr>
        </p:nvSpPr>
        <p:spPr/>
        <p:txBody>
          <a:bodyPr>
            <a:normAutofit lnSpcReduction="10000"/>
          </a:bodyPr>
          <a:lstStyle/>
          <a:p>
            <a:r>
              <a:rPr lang="en-IN" dirty="0"/>
              <a:t>Set- allows you to create a random or an order less collection of data.</a:t>
            </a:r>
          </a:p>
          <a:p>
            <a:pPr lvl="1"/>
            <a:r>
              <a:rPr lang="en-IN" dirty="0"/>
              <a:t>Lists and dictionaries are ordered collection in Python, where data has a sequence and index for each data. </a:t>
            </a:r>
          </a:p>
          <a:p>
            <a:pPr lvl="1"/>
            <a:r>
              <a:rPr lang="en-IN" dirty="0"/>
              <a:t>However, Set is an unordered collection of data and it doesn't contain any duplicate elements or values.</a:t>
            </a:r>
          </a:p>
          <a:p>
            <a:pPr lvl="1"/>
            <a:r>
              <a:rPr lang="en-IN" dirty="0"/>
              <a:t>It can be created by enclosing data items within the curly braces{}</a:t>
            </a:r>
          </a:p>
          <a:p>
            <a:pPr lvl="2"/>
            <a:r>
              <a:rPr lang="en-IN" dirty="0">
                <a:solidFill>
                  <a:schemeClr val="accent2">
                    <a:lumMod val="75000"/>
                  </a:schemeClr>
                </a:solidFill>
              </a:rPr>
              <a:t>Ex. flowers = {“rose”, “lily”, “marigold”}</a:t>
            </a:r>
          </a:p>
          <a:p>
            <a:pPr lvl="3"/>
            <a:r>
              <a:rPr lang="en-IN" dirty="0">
                <a:solidFill>
                  <a:schemeClr val="accent2">
                    <a:lumMod val="75000"/>
                  </a:schemeClr>
                </a:solidFill>
              </a:rPr>
              <a:t>Print(flowers)</a:t>
            </a:r>
          </a:p>
          <a:p>
            <a:pPr lvl="3"/>
            <a:r>
              <a:rPr lang="en-IN" dirty="0">
                <a:solidFill>
                  <a:schemeClr val="accent2">
                    <a:lumMod val="75000"/>
                  </a:schemeClr>
                </a:solidFill>
              </a:rPr>
              <a:t>Print(type(flowers))				#o/p- &lt;class ‘set’&gt;</a:t>
            </a:r>
          </a:p>
          <a:p>
            <a:pPr lvl="1"/>
            <a:r>
              <a:rPr lang="en-IN" dirty="0"/>
              <a:t>Or it can be created using the function set() </a:t>
            </a:r>
          </a:p>
          <a:p>
            <a:pPr lvl="2"/>
            <a:r>
              <a:rPr lang="en-IN" dirty="0">
                <a:solidFill>
                  <a:schemeClr val="accent2">
                    <a:lumMod val="75000"/>
                  </a:schemeClr>
                </a:solidFill>
              </a:rPr>
              <a:t>Flowers = set([“rose”, “lily”, “marigold”])</a:t>
            </a:r>
          </a:p>
          <a:p>
            <a:pPr lvl="3"/>
            <a:r>
              <a:rPr lang="en-IN" dirty="0">
                <a:solidFill>
                  <a:schemeClr val="accent2">
                    <a:lumMod val="75000"/>
                  </a:schemeClr>
                </a:solidFill>
              </a:rPr>
              <a:t>Print(flowers)</a:t>
            </a:r>
          </a:p>
          <a:p>
            <a:pPr lvl="3"/>
            <a:r>
              <a:rPr lang="en-IN" dirty="0">
                <a:solidFill>
                  <a:schemeClr val="accent2">
                    <a:lumMod val="75000"/>
                  </a:schemeClr>
                </a:solidFill>
              </a:rPr>
              <a:t>Print(type(flowers))				 #o/p- &lt;class ‘set’&gt;</a:t>
            </a:r>
          </a:p>
          <a:p>
            <a:pPr lvl="3"/>
            <a:endParaRPr lang="en-IN" dirty="0"/>
          </a:p>
          <a:p>
            <a:endParaRPr lang="en-IN" dirty="0"/>
          </a:p>
        </p:txBody>
      </p:sp>
    </p:spTree>
    <p:extLst>
      <p:ext uri="{BB962C8B-B14F-4D97-AF65-F5344CB8AC3E}">
        <p14:creationId xmlns:p14="http://schemas.microsoft.com/office/powerpoint/2010/main" val="2498186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E827-8A8D-205A-37C2-A4F735E2B1C4}"/>
              </a:ext>
            </a:extLst>
          </p:cNvPr>
          <p:cNvSpPr>
            <a:spLocks noGrp="1"/>
          </p:cNvSpPr>
          <p:nvPr>
            <p:ph type="title"/>
          </p:nvPr>
        </p:nvSpPr>
        <p:spPr/>
        <p:txBody>
          <a:bodyPr/>
          <a:lstStyle/>
          <a:p>
            <a:r>
              <a:rPr lang="en-IN" spc="-5" dirty="0"/>
              <a:t>Python</a:t>
            </a:r>
            <a:r>
              <a:rPr lang="en-IN" spc="-65" dirty="0"/>
              <a:t> </a:t>
            </a:r>
            <a:r>
              <a:rPr lang="en-IN" spc="-5" dirty="0"/>
              <a:t>Operators</a:t>
            </a:r>
            <a:endParaRPr lang="en-IN" dirty="0"/>
          </a:p>
        </p:txBody>
      </p:sp>
      <p:sp>
        <p:nvSpPr>
          <p:cNvPr id="3" name="Content Placeholder 2">
            <a:extLst>
              <a:ext uri="{FF2B5EF4-FFF2-40B4-BE49-F238E27FC236}">
                <a16:creationId xmlns:a16="http://schemas.microsoft.com/office/drawing/2014/main" id="{70523DA2-C92D-4B6C-EABC-DEF06DA72074}"/>
              </a:ext>
            </a:extLst>
          </p:cNvPr>
          <p:cNvSpPr>
            <a:spLocks noGrp="1"/>
          </p:cNvSpPr>
          <p:nvPr>
            <p:ph idx="1"/>
          </p:nvPr>
        </p:nvSpPr>
        <p:spPr/>
        <p:txBody>
          <a:bodyPr>
            <a:normAutofit/>
          </a:bodyPr>
          <a:lstStyle/>
          <a:p>
            <a:pPr marL="0" indent="0">
              <a:lnSpc>
                <a:spcPct val="100000"/>
              </a:lnSpc>
              <a:spcBef>
                <a:spcPts val="100"/>
              </a:spcBef>
              <a:buNone/>
            </a:pPr>
            <a:r>
              <a:rPr lang="en-US" sz="2800" dirty="0">
                <a:latin typeface="Times New Roman"/>
                <a:cs typeface="Times New Roman"/>
              </a:rPr>
              <a:t>Python</a:t>
            </a:r>
            <a:r>
              <a:rPr lang="en-US" sz="2800" spc="-20" dirty="0">
                <a:latin typeface="Times New Roman"/>
                <a:cs typeface="Times New Roman"/>
              </a:rPr>
              <a:t> </a:t>
            </a:r>
            <a:r>
              <a:rPr lang="en-US" sz="2800" dirty="0">
                <a:latin typeface="Times New Roman"/>
                <a:cs typeface="Times New Roman"/>
              </a:rPr>
              <a:t>language</a:t>
            </a:r>
            <a:r>
              <a:rPr lang="en-US" sz="2800" spc="-35" dirty="0">
                <a:latin typeface="Times New Roman"/>
                <a:cs typeface="Times New Roman"/>
              </a:rPr>
              <a:t> </a:t>
            </a:r>
            <a:r>
              <a:rPr lang="en-US" sz="2800" dirty="0">
                <a:latin typeface="Times New Roman"/>
                <a:cs typeface="Times New Roman"/>
              </a:rPr>
              <a:t>supports</a:t>
            </a:r>
            <a:r>
              <a:rPr lang="en-US" sz="2800" spc="-20" dirty="0">
                <a:latin typeface="Times New Roman"/>
                <a:cs typeface="Times New Roman"/>
              </a:rPr>
              <a:t> </a:t>
            </a:r>
            <a:r>
              <a:rPr lang="en-US" sz="2800" dirty="0">
                <a:latin typeface="Times New Roman"/>
                <a:cs typeface="Times New Roman"/>
              </a:rPr>
              <a:t>the</a:t>
            </a:r>
            <a:r>
              <a:rPr lang="en-US" sz="2800" spc="-5" dirty="0">
                <a:latin typeface="Times New Roman"/>
                <a:cs typeface="Times New Roman"/>
              </a:rPr>
              <a:t> </a:t>
            </a:r>
            <a:r>
              <a:rPr lang="en-US" sz="2800" dirty="0">
                <a:latin typeface="Times New Roman"/>
                <a:cs typeface="Times New Roman"/>
              </a:rPr>
              <a:t>following</a:t>
            </a:r>
            <a:r>
              <a:rPr lang="en-US" sz="2800" spc="-30" dirty="0">
                <a:latin typeface="Times New Roman"/>
                <a:cs typeface="Times New Roman"/>
              </a:rPr>
              <a:t> </a:t>
            </a:r>
            <a:r>
              <a:rPr lang="en-US" sz="2800" dirty="0">
                <a:latin typeface="Times New Roman"/>
                <a:cs typeface="Times New Roman"/>
              </a:rPr>
              <a:t>types</a:t>
            </a:r>
            <a:r>
              <a:rPr lang="en-US" sz="2800" spc="-15" dirty="0">
                <a:latin typeface="Times New Roman"/>
                <a:cs typeface="Times New Roman"/>
              </a:rPr>
              <a:t> </a:t>
            </a:r>
            <a:r>
              <a:rPr lang="en-US" sz="2800" dirty="0">
                <a:latin typeface="Times New Roman"/>
                <a:cs typeface="Times New Roman"/>
              </a:rPr>
              <a:t>of</a:t>
            </a:r>
            <a:r>
              <a:rPr lang="en-US" sz="2800" spc="-10" dirty="0">
                <a:latin typeface="Times New Roman"/>
                <a:cs typeface="Times New Roman"/>
              </a:rPr>
              <a:t> </a:t>
            </a:r>
            <a:r>
              <a:rPr lang="en-US" sz="2800" dirty="0">
                <a:latin typeface="Times New Roman"/>
                <a:cs typeface="Times New Roman"/>
              </a:rPr>
              <a:t>operators.</a:t>
            </a:r>
          </a:p>
          <a:p>
            <a:pPr marL="984885" indent="-515620">
              <a:lnSpc>
                <a:spcPct val="100000"/>
              </a:lnSpc>
              <a:spcBef>
                <a:spcPts val="110"/>
              </a:spcBef>
              <a:buSzPct val="72727"/>
              <a:buAutoNum type="alphaLcParenR"/>
              <a:tabLst>
                <a:tab pos="984885" algn="l"/>
                <a:tab pos="985519" algn="l"/>
              </a:tabLst>
            </a:pPr>
            <a:r>
              <a:rPr lang="en-US" sz="2800" spc="-5" dirty="0">
                <a:latin typeface="Times New Roman"/>
                <a:cs typeface="Times New Roman"/>
              </a:rPr>
              <a:t>Arithmetic</a:t>
            </a:r>
            <a:r>
              <a:rPr lang="en-US" sz="2800" spc="-55" dirty="0">
                <a:latin typeface="Times New Roman"/>
                <a:cs typeface="Times New Roman"/>
              </a:rPr>
              <a:t> </a:t>
            </a:r>
            <a:r>
              <a:rPr lang="en-US" sz="2800" dirty="0">
                <a:latin typeface="Times New Roman"/>
                <a:cs typeface="Times New Roman"/>
              </a:rPr>
              <a:t>Operators</a:t>
            </a:r>
          </a:p>
          <a:p>
            <a:pPr marL="984885" indent="-515620">
              <a:lnSpc>
                <a:spcPct val="100000"/>
              </a:lnSpc>
              <a:spcBef>
                <a:spcPts val="100"/>
              </a:spcBef>
              <a:buSzPct val="72727"/>
              <a:buAutoNum type="alphaLcParenR"/>
              <a:tabLst>
                <a:tab pos="984885" algn="l"/>
                <a:tab pos="985519" algn="l"/>
              </a:tabLst>
            </a:pPr>
            <a:r>
              <a:rPr lang="en-US" sz="2800" dirty="0">
                <a:latin typeface="Times New Roman"/>
                <a:cs typeface="Times New Roman"/>
              </a:rPr>
              <a:t>Comparison</a:t>
            </a:r>
            <a:r>
              <a:rPr lang="en-US" sz="2800" spc="-30" dirty="0">
                <a:latin typeface="Times New Roman"/>
                <a:cs typeface="Times New Roman"/>
              </a:rPr>
              <a:t> </a:t>
            </a:r>
            <a:r>
              <a:rPr lang="en-US" sz="2800" spc="-5" dirty="0">
                <a:latin typeface="Times New Roman"/>
                <a:cs typeface="Times New Roman"/>
              </a:rPr>
              <a:t>(Relational)</a:t>
            </a:r>
            <a:r>
              <a:rPr lang="en-US" sz="2800" spc="-30" dirty="0">
                <a:latin typeface="Times New Roman"/>
                <a:cs typeface="Times New Roman"/>
              </a:rPr>
              <a:t> </a:t>
            </a:r>
            <a:r>
              <a:rPr lang="en-US" sz="2800" dirty="0">
                <a:latin typeface="Times New Roman"/>
                <a:cs typeface="Times New Roman"/>
              </a:rPr>
              <a:t>Operators</a:t>
            </a:r>
          </a:p>
          <a:p>
            <a:pPr marL="984885" indent="-515620">
              <a:lnSpc>
                <a:spcPct val="100000"/>
              </a:lnSpc>
              <a:spcBef>
                <a:spcPts val="110"/>
              </a:spcBef>
              <a:buSzPct val="72727"/>
              <a:buAutoNum type="alphaLcParenR"/>
              <a:tabLst>
                <a:tab pos="984885" algn="l"/>
                <a:tab pos="985519" algn="l"/>
              </a:tabLst>
            </a:pPr>
            <a:r>
              <a:rPr lang="en-US" sz="2800" dirty="0">
                <a:latin typeface="Times New Roman"/>
                <a:cs typeface="Times New Roman"/>
              </a:rPr>
              <a:t>Assignment</a:t>
            </a:r>
            <a:r>
              <a:rPr lang="en-US" sz="2800" spc="-60" dirty="0">
                <a:latin typeface="Times New Roman"/>
                <a:cs typeface="Times New Roman"/>
              </a:rPr>
              <a:t> </a:t>
            </a:r>
            <a:r>
              <a:rPr lang="en-US" sz="2800" dirty="0">
                <a:latin typeface="Times New Roman"/>
                <a:cs typeface="Times New Roman"/>
              </a:rPr>
              <a:t>Operators</a:t>
            </a:r>
          </a:p>
          <a:p>
            <a:pPr marL="984885" indent="-515620">
              <a:lnSpc>
                <a:spcPct val="100000"/>
              </a:lnSpc>
              <a:spcBef>
                <a:spcPts val="105"/>
              </a:spcBef>
              <a:buSzPct val="72727"/>
              <a:buAutoNum type="alphaLcParenR"/>
              <a:tabLst>
                <a:tab pos="984885" algn="l"/>
                <a:tab pos="985519" algn="l"/>
              </a:tabLst>
            </a:pPr>
            <a:r>
              <a:rPr lang="en-US" sz="2800" dirty="0">
                <a:latin typeface="Times New Roman"/>
                <a:cs typeface="Times New Roman"/>
              </a:rPr>
              <a:t>Logical</a:t>
            </a:r>
            <a:r>
              <a:rPr lang="en-US" sz="2800" spc="-125" dirty="0">
                <a:latin typeface="Times New Roman"/>
                <a:cs typeface="Times New Roman"/>
              </a:rPr>
              <a:t> </a:t>
            </a:r>
            <a:r>
              <a:rPr lang="en-US" sz="2800" dirty="0">
                <a:latin typeface="Times New Roman"/>
                <a:cs typeface="Times New Roman"/>
              </a:rPr>
              <a:t>Operators</a:t>
            </a:r>
          </a:p>
          <a:p>
            <a:pPr marL="984885" indent="-515620">
              <a:lnSpc>
                <a:spcPct val="100000"/>
              </a:lnSpc>
              <a:spcBef>
                <a:spcPts val="105"/>
              </a:spcBef>
              <a:buSzPct val="72727"/>
              <a:buAutoNum type="alphaLcParenR"/>
              <a:tabLst>
                <a:tab pos="984885" algn="l"/>
                <a:tab pos="985519" algn="l"/>
              </a:tabLst>
            </a:pPr>
            <a:r>
              <a:rPr lang="en-US" sz="2800" dirty="0">
                <a:latin typeface="Times New Roman"/>
                <a:cs typeface="Times New Roman"/>
              </a:rPr>
              <a:t>Membership</a:t>
            </a:r>
            <a:r>
              <a:rPr lang="en-US" sz="2800" spc="-75" dirty="0">
                <a:latin typeface="Times New Roman"/>
                <a:cs typeface="Times New Roman"/>
              </a:rPr>
              <a:t> </a:t>
            </a:r>
            <a:r>
              <a:rPr lang="en-US" sz="2800" dirty="0">
                <a:latin typeface="Times New Roman"/>
                <a:cs typeface="Times New Roman"/>
              </a:rPr>
              <a:t>Operators</a:t>
            </a:r>
          </a:p>
          <a:p>
            <a:pPr marL="984885" indent="-515620">
              <a:lnSpc>
                <a:spcPct val="100000"/>
              </a:lnSpc>
              <a:spcBef>
                <a:spcPts val="105"/>
              </a:spcBef>
              <a:buSzPct val="72727"/>
              <a:buAutoNum type="alphaLcParenR"/>
              <a:tabLst>
                <a:tab pos="984885" algn="l"/>
                <a:tab pos="985519" algn="l"/>
              </a:tabLst>
            </a:pPr>
            <a:r>
              <a:rPr lang="en-US" dirty="0">
                <a:latin typeface="Times New Roman"/>
                <a:cs typeface="Times New Roman"/>
              </a:rPr>
              <a:t>Bitwise Operators</a:t>
            </a:r>
            <a:endParaRPr lang="en-US" sz="2800" dirty="0">
              <a:latin typeface="Times New Roman"/>
              <a:cs typeface="Times New Roman"/>
            </a:endParaRPr>
          </a:p>
          <a:p>
            <a:endParaRPr lang="en-IN" dirty="0"/>
          </a:p>
        </p:txBody>
      </p:sp>
    </p:spTree>
    <p:extLst>
      <p:ext uri="{BB962C8B-B14F-4D97-AF65-F5344CB8AC3E}">
        <p14:creationId xmlns:p14="http://schemas.microsoft.com/office/powerpoint/2010/main" val="923089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64B52-213B-46AA-C787-AB2E876B0F3A}"/>
              </a:ext>
            </a:extLst>
          </p:cNvPr>
          <p:cNvSpPr>
            <a:spLocks noGrp="1"/>
          </p:cNvSpPr>
          <p:nvPr>
            <p:ph type="title"/>
          </p:nvPr>
        </p:nvSpPr>
        <p:spPr/>
        <p:txBody>
          <a:bodyPr/>
          <a:lstStyle/>
          <a:p>
            <a:r>
              <a:rPr lang="en-IN" spc="-5" dirty="0"/>
              <a:t>Operators and operands </a:t>
            </a:r>
            <a:endParaRPr lang="en-IN" dirty="0"/>
          </a:p>
        </p:txBody>
      </p:sp>
      <p:sp>
        <p:nvSpPr>
          <p:cNvPr id="3" name="Content Placeholder 2">
            <a:extLst>
              <a:ext uri="{FF2B5EF4-FFF2-40B4-BE49-F238E27FC236}">
                <a16:creationId xmlns:a16="http://schemas.microsoft.com/office/drawing/2014/main" id="{3EB157F4-C289-BC5F-267E-8D01DBC8F45A}"/>
              </a:ext>
            </a:extLst>
          </p:cNvPr>
          <p:cNvSpPr>
            <a:spLocks noGrp="1"/>
          </p:cNvSpPr>
          <p:nvPr>
            <p:ph idx="1"/>
          </p:nvPr>
        </p:nvSpPr>
        <p:spPr/>
        <p:txBody>
          <a:bodyPr/>
          <a:lstStyle/>
          <a:p>
            <a:r>
              <a:rPr lang="en-IN" dirty="0"/>
              <a:t>Operators are special symbols that help in carrying out an assignment operation or arithmetic or logical computation</a:t>
            </a:r>
          </a:p>
          <a:p>
            <a:r>
              <a:rPr lang="en-IN" dirty="0"/>
              <a:t>Value that the operator operates on is called operands</a:t>
            </a:r>
          </a:p>
          <a:p>
            <a:pPr marL="0" indent="0">
              <a:buNone/>
            </a:pPr>
            <a:r>
              <a:rPr lang="en-IN" dirty="0"/>
              <a:t> ex. In[1]: 2+3</a:t>
            </a:r>
          </a:p>
          <a:p>
            <a:pPr marL="0" indent="0">
              <a:buNone/>
            </a:pPr>
            <a:r>
              <a:rPr lang="en-IN" dirty="0"/>
              <a:t>	out[1]: 5</a:t>
            </a:r>
          </a:p>
        </p:txBody>
      </p:sp>
    </p:spTree>
    <p:extLst>
      <p:ext uri="{BB962C8B-B14F-4D97-AF65-F5344CB8AC3E}">
        <p14:creationId xmlns:p14="http://schemas.microsoft.com/office/powerpoint/2010/main" val="1223411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701AE-342A-37E7-D0C3-CD49B528EDD1}"/>
              </a:ext>
            </a:extLst>
          </p:cNvPr>
          <p:cNvSpPr>
            <a:spLocks noGrp="1"/>
          </p:cNvSpPr>
          <p:nvPr>
            <p:ph type="title"/>
          </p:nvPr>
        </p:nvSpPr>
        <p:spPr/>
        <p:txBody>
          <a:bodyPr/>
          <a:lstStyle/>
          <a:p>
            <a:r>
              <a:rPr lang="en-IN" spc="-5" dirty="0"/>
              <a:t>Python</a:t>
            </a:r>
            <a:r>
              <a:rPr lang="en-IN" spc="-65" dirty="0"/>
              <a:t> </a:t>
            </a:r>
            <a:r>
              <a:rPr lang="en-IN" spc="-5" dirty="0"/>
              <a:t>Operators: Arithmetic(+,-,*,/,%,**) </a:t>
            </a:r>
            <a:endParaRPr lang="en-IN" dirty="0"/>
          </a:p>
        </p:txBody>
      </p:sp>
      <p:pic>
        <p:nvPicPr>
          <p:cNvPr id="4" name="object 3">
            <a:extLst>
              <a:ext uri="{FF2B5EF4-FFF2-40B4-BE49-F238E27FC236}">
                <a16:creationId xmlns:a16="http://schemas.microsoft.com/office/drawing/2014/main" id="{25111671-44E1-6A78-2453-8F40789F128E}"/>
              </a:ext>
            </a:extLst>
          </p:cNvPr>
          <p:cNvPicPr>
            <a:picLocks noGrp="1"/>
          </p:cNvPicPr>
          <p:nvPr>
            <p:ph idx="1"/>
          </p:nvPr>
        </p:nvPicPr>
        <p:blipFill>
          <a:blip r:embed="rId2" cstate="print"/>
          <a:stretch>
            <a:fillRect/>
          </a:stretch>
        </p:blipFill>
        <p:spPr>
          <a:xfrm>
            <a:off x="2301241" y="1478280"/>
            <a:ext cx="7122674" cy="4698683"/>
          </a:xfrm>
          <a:prstGeom prst="rect">
            <a:avLst/>
          </a:prstGeom>
        </p:spPr>
      </p:pic>
    </p:spTree>
    <p:extLst>
      <p:ext uri="{BB962C8B-B14F-4D97-AF65-F5344CB8AC3E}">
        <p14:creationId xmlns:p14="http://schemas.microsoft.com/office/powerpoint/2010/main" val="921053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AFDAC-DBDF-7012-5FFC-49617C63CE39}"/>
              </a:ext>
            </a:extLst>
          </p:cNvPr>
          <p:cNvSpPr>
            <a:spLocks noGrp="1"/>
          </p:cNvSpPr>
          <p:nvPr>
            <p:ph type="title"/>
          </p:nvPr>
        </p:nvSpPr>
        <p:spPr/>
        <p:txBody>
          <a:bodyPr/>
          <a:lstStyle/>
          <a:p>
            <a:r>
              <a:rPr lang="en-IN" dirty="0"/>
              <a:t>Hierarchy of Operators</a:t>
            </a:r>
          </a:p>
        </p:txBody>
      </p:sp>
      <p:pic>
        <p:nvPicPr>
          <p:cNvPr id="5" name="Content Placeholder 4">
            <a:extLst>
              <a:ext uri="{FF2B5EF4-FFF2-40B4-BE49-F238E27FC236}">
                <a16:creationId xmlns:a16="http://schemas.microsoft.com/office/drawing/2014/main" id="{DCF78801-1746-3483-F88E-5A14F585A26E}"/>
              </a:ext>
            </a:extLst>
          </p:cNvPr>
          <p:cNvPicPr>
            <a:picLocks noGrp="1" noChangeAspect="1"/>
          </p:cNvPicPr>
          <p:nvPr>
            <p:ph idx="1"/>
          </p:nvPr>
        </p:nvPicPr>
        <p:blipFill>
          <a:blip r:embed="rId2"/>
          <a:stretch>
            <a:fillRect/>
          </a:stretch>
        </p:blipFill>
        <p:spPr>
          <a:xfrm>
            <a:off x="2590800" y="1493520"/>
            <a:ext cx="6675120" cy="4275685"/>
          </a:xfrm>
        </p:spPr>
      </p:pic>
    </p:spTree>
    <p:extLst>
      <p:ext uri="{BB962C8B-B14F-4D97-AF65-F5344CB8AC3E}">
        <p14:creationId xmlns:p14="http://schemas.microsoft.com/office/powerpoint/2010/main" val="2194529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A1A5D-B4A1-7ADA-3D54-A0B6700E9933}"/>
              </a:ext>
            </a:extLst>
          </p:cNvPr>
          <p:cNvSpPr>
            <a:spLocks noGrp="1"/>
          </p:cNvSpPr>
          <p:nvPr>
            <p:ph type="title"/>
          </p:nvPr>
        </p:nvSpPr>
        <p:spPr/>
        <p:txBody>
          <a:bodyPr/>
          <a:lstStyle/>
          <a:p>
            <a:r>
              <a:rPr lang="en-IN" spc="-5" dirty="0"/>
              <a:t>Python</a:t>
            </a:r>
            <a:r>
              <a:rPr lang="en-IN" spc="-65" dirty="0"/>
              <a:t> </a:t>
            </a:r>
            <a:r>
              <a:rPr lang="en-IN" spc="-5" dirty="0"/>
              <a:t>Operators: Relational or Comparison</a:t>
            </a:r>
            <a:endParaRPr lang="en-IN" dirty="0"/>
          </a:p>
        </p:txBody>
      </p:sp>
      <p:pic>
        <p:nvPicPr>
          <p:cNvPr id="4" name="object 3">
            <a:extLst>
              <a:ext uri="{FF2B5EF4-FFF2-40B4-BE49-F238E27FC236}">
                <a16:creationId xmlns:a16="http://schemas.microsoft.com/office/drawing/2014/main" id="{8DD4B06D-8DC2-97EE-A6FA-F384572BDE03}"/>
              </a:ext>
            </a:extLst>
          </p:cNvPr>
          <p:cNvPicPr>
            <a:picLocks noGrp="1"/>
          </p:cNvPicPr>
          <p:nvPr>
            <p:ph idx="1"/>
          </p:nvPr>
        </p:nvPicPr>
        <p:blipFill>
          <a:blip r:embed="rId2" cstate="print"/>
          <a:stretch>
            <a:fillRect/>
          </a:stretch>
        </p:blipFill>
        <p:spPr>
          <a:xfrm>
            <a:off x="1950721" y="1690688"/>
            <a:ext cx="7673792" cy="4486275"/>
          </a:xfrm>
          <a:prstGeom prst="rect">
            <a:avLst/>
          </a:prstGeom>
        </p:spPr>
      </p:pic>
    </p:spTree>
    <p:extLst>
      <p:ext uri="{BB962C8B-B14F-4D97-AF65-F5344CB8AC3E}">
        <p14:creationId xmlns:p14="http://schemas.microsoft.com/office/powerpoint/2010/main" val="358065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43878-4865-235A-3F37-DCA9F7BAF59F}"/>
              </a:ext>
            </a:extLst>
          </p:cNvPr>
          <p:cNvSpPr>
            <a:spLocks noGrp="1"/>
          </p:cNvSpPr>
          <p:nvPr>
            <p:ph type="title"/>
          </p:nvPr>
        </p:nvSpPr>
        <p:spPr/>
        <p:txBody>
          <a:bodyPr/>
          <a:lstStyle/>
          <a:p>
            <a:r>
              <a:rPr lang="en-IN" spc="-5" dirty="0"/>
              <a:t>Python</a:t>
            </a:r>
            <a:r>
              <a:rPr lang="en-IN" spc="-65" dirty="0"/>
              <a:t> </a:t>
            </a:r>
            <a:r>
              <a:rPr lang="en-IN" spc="-5" dirty="0"/>
              <a:t>Operators: Assignment</a:t>
            </a:r>
            <a:endParaRPr lang="en-IN" dirty="0"/>
          </a:p>
        </p:txBody>
      </p:sp>
      <p:pic>
        <p:nvPicPr>
          <p:cNvPr id="4" name="object 3">
            <a:extLst>
              <a:ext uri="{FF2B5EF4-FFF2-40B4-BE49-F238E27FC236}">
                <a16:creationId xmlns:a16="http://schemas.microsoft.com/office/drawing/2014/main" id="{952CDB88-557D-E26C-D0E7-24720E19E291}"/>
              </a:ext>
            </a:extLst>
          </p:cNvPr>
          <p:cNvPicPr>
            <a:picLocks noGrp="1"/>
          </p:cNvPicPr>
          <p:nvPr>
            <p:ph idx="1"/>
          </p:nvPr>
        </p:nvPicPr>
        <p:blipFill>
          <a:blip r:embed="rId2" cstate="print"/>
          <a:stretch>
            <a:fillRect/>
          </a:stretch>
        </p:blipFill>
        <p:spPr>
          <a:xfrm>
            <a:off x="1584960" y="1447800"/>
            <a:ext cx="8015448" cy="4729163"/>
          </a:xfrm>
          <a:prstGeom prst="rect">
            <a:avLst/>
          </a:prstGeom>
        </p:spPr>
      </p:pic>
    </p:spTree>
    <p:extLst>
      <p:ext uri="{BB962C8B-B14F-4D97-AF65-F5344CB8AC3E}">
        <p14:creationId xmlns:p14="http://schemas.microsoft.com/office/powerpoint/2010/main" val="3009691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B7A04-A85D-B38D-B154-B5E7DD0F668A}"/>
              </a:ext>
            </a:extLst>
          </p:cNvPr>
          <p:cNvSpPr>
            <a:spLocks noGrp="1"/>
          </p:cNvSpPr>
          <p:nvPr>
            <p:ph type="title"/>
          </p:nvPr>
        </p:nvSpPr>
        <p:spPr/>
        <p:txBody>
          <a:bodyPr/>
          <a:lstStyle/>
          <a:p>
            <a:r>
              <a:rPr lang="en-IN" spc="-5" dirty="0"/>
              <a:t>Python</a:t>
            </a:r>
            <a:r>
              <a:rPr lang="en-IN" spc="-65" dirty="0"/>
              <a:t> </a:t>
            </a:r>
            <a:r>
              <a:rPr lang="en-IN" spc="-5" dirty="0"/>
              <a:t>Operators: logical</a:t>
            </a:r>
            <a:endParaRPr lang="en-IN" dirty="0"/>
          </a:p>
        </p:txBody>
      </p:sp>
      <p:sp>
        <p:nvSpPr>
          <p:cNvPr id="3" name="Content Placeholder 2">
            <a:extLst>
              <a:ext uri="{FF2B5EF4-FFF2-40B4-BE49-F238E27FC236}">
                <a16:creationId xmlns:a16="http://schemas.microsoft.com/office/drawing/2014/main" id="{5EC12766-C9F5-4DE2-4298-3F6BE63A8ADE}"/>
              </a:ext>
            </a:extLst>
          </p:cNvPr>
          <p:cNvSpPr>
            <a:spLocks noGrp="1"/>
          </p:cNvSpPr>
          <p:nvPr>
            <p:ph idx="1"/>
          </p:nvPr>
        </p:nvSpPr>
        <p:spPr/>
        <p:txBody>
          <a:bodyPr/>
          <a:lstStyle/>
          <a:p>
            <a:r>
              <a:rPr lang="en-IN" dirty="0"/>
              <a:t>Used when operands are conditional statements and returns Boolean value.</a:t>
            </a:r>
          </a:p>
          <a:p>
            <a:r>
              <a:rPr lang="en-IN" dirty="0"/>
              <a:t>In Python, logical operators are designed to work with scalars or Boolean values</a:t>
            </a:r>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287D8153-11E3-13CB-B14A-91258D49ACE2}"/>
              </a:ext>
            </a:extLst>
          </p:cNvPr>
          <p:cNvPicPr>
            <a:picLocks noChangeAspect="1"/>
          </p:cNvPicPr>
          <p:nvPr/>
        </p:nvPicPr>
        <p:blipFill>
          <a:blip r:embed="rId2"/>
          <a:stretch>
            <a:fillRect/>
          </a:stretch>
        </p:blipFill>
        <p:spPr>
          <a:xfrm>
            <a:off x="1996440" y="4001294"/>
            <a:ext cx="6728614" cy="1946972"/>
          </a:xfrm>
          <a:prstGeom prst="rect">
            <a:avLst/>
          </a:prstGeom>
        </p:spPr>
      </p:pic>
    </p:spTree>
    <p:extLst>
      <p:ext uri="{BB962C8B-B14F-4D97-AF65-F5344CB8AC3E}">
        <p14:creationId xmlns:p14="http://schemas.microsoft.com/office/powerpoint/2010/main" val="2103669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7161A-01FF-1F98-E57B-D7BFB9303F29}"/>
              </a:ext>
            </a:extLst>
          </p:cNvPr>
          <p:cNvSpPr>
            <a:spLocks noGrp="1"/>
          </p:cNvSpPr>
          <p:nvPr>
            <p:ph type="title"/>
          </p:nvPr>
        </p:nvSpPr>
        <p:spPr/>
        <p:txBody>
          <a:bodyPr/>
          <a:lstStyle/>
          <a:p>
            <a:r>
              <a:rPr lang="en-IN" spc="-5" dirty="0"/>
              <a:t>Python:</a:t>
            </a:r>
            <a:r>
              <a:rPr lang="en-IN" spc="-75" dirty="0"/>
              <a:t> </a:t>
            </a:r>
            <a:r>
              <a:rPr lang="en-IN" spc="-5" dirty="0"/>
              <a:t>Variables</a:t>
            </a:r>
            <a:endParaRPr lang="en-IN" dirty="0"/>
          </a:p>
        </p:txBody>
      </p:sp>
      <p:sp>
        <p:nvSpPr>
          <p:cNvPr id="3" name="Content Placeholder 2">
            <a:extLst>
              <a:ext uri="{FF2B5EF4-FFF2-40B4-BE49-F238E27FC236}">
                <a16:creationId xmlns:a16="http://schemas.microsoft.com/office/drawing/2014/main" id="{81072F26-4EBF-127B-A312-345387F9CF7E}"/>
              </a:ext>
            </a:extLst>
          </p:cNvPr>
          <p:cNvSpPr>
            <a:spLocks noGrp="1"/>
          </p:cNvSpPr>
          <p:nvPr>
            <p:ph idx="1"/>
          </p:nvPr>
        </p:nvSpPr>
        <p:spPr>
          <a:xfrm>
            <a:off x="838200" y="1690688"/>
            <a:ext cx="10515600" cy="4486275"/>
          </a:xfrm>
        </p:spPr>
        <p:txBody>
          <a:bodyPr>
            <a:normAutofit fontScale="92500"/>
          </a:bodyPr>
          <a:lstStyle/>
          <a:p>
            <a:pPr marL="419100" marR="5715" indent="-407034">
              <a:lnSpc>
                <a:spcPct val="70000"/>
              </a:lnSpc>
              <a:spcBef>
                <a:spcPts val="1040"/>
              </a:spcBef>
              <a:buSzPct val="107692"/>
              <a:buFont typeface="Arial MT"/>
              <a:buChar char="•"/>
              <a:tabLst>
                <a:tab pos="419100" algn="l"/>
                <a:tab pos="419734" algn="l"/>
              </a:tabLst>
            </a:pPr>
            <a:r>
              <a:rPr lang="en-US" sz="2800" dirty="0">
                <a:latin typeface="Times New Roman"/>
                <a:cs typeface="Times New Roman"/>
              </a:rPr>
              <a:t>Variables</a:t>
            </a:r>
            <a:r>
              <a:rPr lang="en-US" sz="2800" spc="85" dirty="0">
                <a:latin typeface="Times New Roman"/>
                <a:cs typeface="Times New Roman"/>
              </a:rPr>
              <a:t> </a:t>
            </a:r>
            <a:r>
              <a:rPr lang="en-US" sz="2800" spc="-5" dirty="0">
                <a:latin typeface="Times New Roman"/>
                <a:cs typeface="Times New Roman"/>
              </a:rPr>
              <a:t>are</a:t>
            </a:r>
            <a:r>
              <a:rPr lang="en-US" sz="2800" spc="95" dirty="0">
                <a:latin typeface="Times New Roman"/>
                <a:cs typeface="Times New Roman"/>
              </a:rPr>
              <a:t> </a:t>
            </a:r>
            <a:r>
              <a:rPr lang="en-US" sz="2800" dirty="0">
                <a:latin typeface="Times New Roman"/>
                <a:cs typeface="Times New Roman"/>
              </a:rPr>
              <a:t>nothing</a:t>
            </a:r>
            <a:r>
              <a:rPr lang="en-US" sz="2800" spc="100" dirty="0">
                <a:latin typeface="Times New Roman"/>
                <a:cs typeface="Times New Roman"/>
              </a:rPr>
              <a:t> </a:t>
            </a:r>
            <a:r>
              <a:rPr lang="en-US" sz="2800" spc="5" dirty="0">
                <a:latin typeface="Times New Roman"/>
                <a:cs typeface="Times New Roman"/>
              </a:rPr>
              <a:t>but</a:t>
            </a:r>
            <a:r>
              <a:rPr lang="en-US" sz="2800" spc="105" dirty="0">
                <a:latin typeface="Times New Roman"/>
                <a:cs typeface="Times New Roman"/>
              </a:rPr>
              <a:t> </a:t>
            </a:r>
            <a:r>
              <a:rPr lang="en-US" sz="2800" spc="-5" dirty="0">
                <a:latin typeface="Times New Roman"/>
                <a:cs typeface="Times New Roman"/>
              </a:rPr>
              <a:t>reserved</a:t>
            </a:r>
            <a:r>
              <a:rPr lang="en-US" sz="2800" spc="110" dirty="0">
                <a:latin typeface="Times New Roman"/>
                <a:cs typeface="Times New Roman"/>
              </a:rPr>
              <a:t> </a:t>
            </a:r>
            <a:r>
              <a:rPr lang="en-US" sz="2800" spc="-5" dirty="0">
                <a:latin typeface="Times New Roman"/>
                <a:cs typeface="Times New Roman"/>
              </a:rPr>
              <a:t>memory</a:t>
            </a:r>
            <a:r>
              <a:rPr lang="en-US" sz="2800" spc="114" dirty="0">
                <a:latin typeface="Times New Roman"/>
                <a:cs typeface="Times New Roman"/>
              </a:rPr>
              <a:t> </a:t>
            </a:r>
            <a:r>
              <a:rPr lang="en-US" sz="2800" spc="-5" dirty="0">
                <a:latin typeface="Times New Roman"/>
                <a:cs typeface="Times New Roman"/>
              </a:rPr>
              <a:t>locations</a:t>
            </a:r>
            <a:r>
              <a:rPr lang="en-US" sz="2800" spc="105" dirty="0">
                <a:latin typeface="Times New Roman"/>
                <a:cs typeface="Times New Roman"/>
              </a:rPr>
              <a:t> </a:t>
            </a:r>
            <a:r>
              <a:rPr lang="en-US" sz="2800" spc="-5" dirty="0">
                <a:latin typeface="Times New Roman"/>
                <a:cs typeface="Times New Roman"/>
              </a:rPr>
              <a:t>to</a:t>
            </a:r>
            <a:r>
              <a:rPr lang="en-US" sz="2800" spc="100" dirty="0">
                <a:latin typeface="Times New Roman"/>
                <a:cs typeface="Times New Roman"/>
              </a:rPr>
              <a:t> </a:t>
            </a:r>
            <a:r>
              <a:rPr lang="en-US" sz="2800" spc="-5" dirty="0">
                <a:latin typeface="Times New Roman"/>
                <a:cs typeface="Times New Roman"/>
              </a:rPr>
              <a:t>store</a:t>
            </a:r>
            <a:r>
              <a:rPr lang="en-US" sz="2800" spc="105" dirty="0">
                <a:latin typeface="Times New Roman"/>
                <a:cs typeface="Times New Roman"/>
              </a:rPr>
              <a:t> </a:t>
            </a:r>
            <a:r>
              <a:rPr lang="en-US" sz="2800" spc="-5" dirty="0">
                <a:latin typeface="Times New Roman"/>
                <a:cs typeface="Times New Roman"/>
              </a:rPr>
              <a:t>values.</a:t>
            </a:r>
            <a:endParaRPr lang="en-US" sz="2800" dirty="0">
              <a:latin typeface="Times New Roman"/>
              <a:cs typeface="Times New Roman"/>
            </a:endParaRPr>
          </a:p>
          <a:p>
            <a:pPr marL="419100" indent="-407034">
              <a:lnSpc>
                <a:spcPts val="2650"/>
              </a:lnSpc>
              <a:spcBef>
                <a:spcPts val="60"/>
              </a:spcBef>
              <a:buSzPct val="107692"/>
              <a:buFont typeface="Arial MT"/>
              <a:buChar char="•"/>
              <a:tabLst>
                <a:tab pos="419100" algn="l"/>
                <a:tab pos="419734" algn="l"/>
              </a:tabLst>
            </a:pPr>
            <a:r>
              <a:rPr lang="en-US" sz="2800" dirty="0">
                <a:latin typeface="Times New Roman"/>
                <a:cs typeface="Times New Roman"/>
              </a:rPr>
              <a:t>Based</a:t>
            </a:r>
            <a:r>
              <a:rPr lang="en-US" sz="2800" spc="90" dirty="0">
                <a:latin typeface="Times New Roman"/>
                <a:cs typeface="Times New Roman"/>
              </a:rPr>
              <a:t> </a:t>
            </a:r>
            <a:r>
              <a:rPr lang="en-US" sz="2800" spc="-5" dirty="0">
                <a:latin typeface="Times New Roman"/>
                <a:cs typeface="Times New Roman"/>
              </a:rPr>
              <a:t>on</a:t>
            </a:r>
            <a:r>
              <a:rPr lang="en-US" sz="2800" spc="105" dirty="0">
                <a:latin typeface="Times New Roman"/>
                <a:cs typeface="Times New Roman"/>
              </a:rPr>
              <a:t> </a:t>
            </a:r>
            <a:r>
              <a:rPr lang="en-US" sz="2800" dirty="0">
                <a:latin typeface="Times New Roman"/>
                <a:cs typeface="Times New Roman"/>
              </a:rPr>
              <a:t>the</a:t>
            </a:r>
            <a:r>
              <a:rPr lang="en-US" sz="2800" spc="95" dirty="0">
                <a:latin typeface="Times New Roman"/>
                <a:cs typeface="Times New Roman"/>
              </a:rPr>
              <a:t> </a:t>
            </a:r>
            <a:r>
              <a:rPr lang="en-US" sz="2800" dirty="0">
                <a:latin typeface="Times New Roman"/>
                <a:cs typeface="Times New Roman"/>
              </a:rPr>
              <a:t>data</a:t>
            </a:r>
            <a:r>
              <a:rPr lang="en-US" sz="2800" spc="90" dirty="0">
                <a:latin typeface="Times New Roman"/>
                <a:cs typeface="Times New Roman"/>
              </a:rPr>
              <a:t> </a:t>
            </a:r>
            <a:r>
              <a:rPr lang="en-US" sz="2800" dirty="0">
                <a:latin typeface="Times New Roman"/>
                <a:cs typeface="Times New Roman"/>
              </a:rPr>
              <a:t>type</a:t>
            </a:r>
            <a:r>
              <a:rPr lang="en-US" sz="2800" spc="90" dirty="0">
                <a:latin typeface="Times New Roman"/>
                <a:cs typeface="Times New Roman"/>
              </a:rPr>
              <a:t> </a:t>
            </a:r>
            <a:r>
              <a:rPr lang="en-US" sz="2800" dirty="0">
                <a:latin typeface="Times New Roman"/>
                <a:cs typeface="Times New Roman"/>
              </a:rPr>
              <a:t>of</a:t>
            </a:r>
            <a:r>
              <a:rPr lang="en-US" sz="2800" spc="90" dirty="0">
                <a:latin typeface="Times New Roman"/>
                <a:cs typeface="Times New Roman"/>
              </a:rPr>
              <a:t> </a:t>
            </a:r>
            <a:r>
              <a:rPr lang="en-US" sz="2800" dirty="0">
                <a:latin typeface="Times New Roman"/>
                <a:cs typeface="Times New Roman"/>
              </a:rPr>
              <a:t>a</a:t>
            </a:r>
            <a:r>
              <a:rPr lang="en-US" sz="2800" spc="95" dirty="0">
                <a:latin typeface="Times New Roman"/>
                <a:cs typeface="Times New Roman"/>
              </a:rPr>
              <a:t> </a:t>
            </a:r>
            <a:r>
              <a:rPr lang="en-US" sz="2800" spc="-5" dirty="0">
                <a:latin typeface="Times New Roman"/>
                <a:cs typeface="Times New Roman"/>
              </a:rPr>
              <a:t>variable,</a:t>
            </a:r>
            <a:r>
              <a:rPr lang="en-US" sz="2800" spc="95" dirty="0">
                <a:latin typeface="Times New Roman"/>
                <a:cs typeface="Times New Roman"/>
              </a:rPr>
              <a:t> </a:t>
            </a:r>
            <a:r>
              <a:rPr lang="en-US" sz="2800" dirty="0">
                <a:latin typeface="Times New Roman"/>
                <a:cs typeface="Times New Roman"/>
              </a:rPr>
              <a:t>the</a:t>
            </a:r>
            <a:r>
              <a:rPr lang="en-US" sz="2800" spc="95" dirty="0">
                <a:latin typeface="Times New Roman"/>
                <a:cs typeface="Times New Roman"/>
              </a:rPr>
              <a:t> </a:t>
            </a:r>
            <a:r>
              <a:rPr lang="en-US" sz="2800" dirty="0">
                <a:latin typeface="Times New Roman"/>
                <a:cs typeface="Times New Roman"/>
              </a:rPr>
              <a:t>interpreter</a:t>
            </a:r>
            <a:r>
              <a:rPr lang="en-US" sz="2800" spc="95" dirty="0">
                <a:latin typeface="Times New Roman"/>
                <a:cs typeface="Times New Roman"/>
              </a:rPr>
              <a:t> </a:t>
            </a:r>
            <a:r>
              <a:rPr lang="en-US" sz="2800" spc="-5" dirty="0">
                <a:latin typeface="Times New Roman"/>
                <a:cs typeface="Times New Roman"/>
              </a:rPr>
              <a:t>allocates</a:t>
            </a:r>
            <a:r>
              <a:rPr lang="en-US" sz="2800" spc="85" dirty="0">
                <a:latin typeface="Times New Roman"/>
                <a:cs typeface="Times New Roman"/>
              </a:rPr>
              <a:t> </a:t>
            </a:r>
            <a:r>
              <a:rPr lang="en-US" sz="2800" spc="-5" dirty="0">
                <a:latin typeface="Times New Roman"/>
                <a:cs typeface="Times New Roman"/>
              </a:rPr>
              <a:t>memory</a:t>
            </a:r>
            <a:r>
              <a:rPr lang="en-US" sz="2800" spc="110" dirty="0">
                <a:latin typeface="Times New Roman"/>
                <a:cs typeface="Times New Roman"/>
              </a:rPr>
              <a:t> </a:t>
            </a:r>
            <a:r>
              <a:rPr lang="en-US" sz="2800" spc="-5" dirty="0">
                <a:latin typeface="Times New Roman"/>
                <a:cs typeface="Times New Roman"/>
              </a:rPr>
              <a:t>and </a:t>
            </a:r>
            <a:r>
              <a:rPr lang="en-US" sz="2800" spc="5" dirty="0">
                <a:latin typeface="Times New Roman"/>
                <a:cs typeface="Times New Roman"/>
              </a:rPr>
              <a:t>d</a:t>
            </a:r>
            <a:r>
              <a:rPr lang="en-US" sz="2800" dirty="0">
                <a:latin typeface="Times New Roman"/>
                <a:cs typeface="Times New Roman"/>
              </a:rPr>
              <a:t>ecides	</a:t>
            </a:r>
            <a:r>
              <a:rPr lang="en-US" sz="2800" spc="-10" dirty="0">
                <a:latin typeface="Times New Roman"/>
                <a:cs typeface="Times New Roman"/>
              </a:rPr>
              <a:t>w</a:t>
            </a:r>
            <a:r>
              <a:rPr lang="en-US" sz="2800" dirty="0">
                <a:latin typeface="Times New Roman"/>
                <a:cs typeface="Times New Roman"/>
              </a:rPr>
              <a:t>hat	</a:t>
            </a:r>
            <a:r>
              <a:rPr lang="en-US" sz="2800" spc="-5" dirty="0">
                <a:latin typeface="Times New Roman"/>
                <a:cs typeface="Times New Roman"/>
              </a:rPr>
              <a:t>ca</a:t>
            </a:r>
            <a:r>
              <a:rPr lang="en-US" sz="2800" dirty="0">
                <a:latin typeface="Times New Roman"/>
                <a:cs typeface="Times New Roman"/>
              </a:rPr>
              <a:t>n	</a:t>
            </a:r>
            <a:r>
              <a:rPr lang="en-US" sz="2800" spc="-5" dirty="0">
                <a:latin typeface="Times New Roman"/>
                <a:cs typeface="Times New Roman"/>
              </a:rPr>
              <a:t>b</a:t>
            </a:r>
            <a:r>
              <a:rPr lang="en-US" sz="2800" dirty="0">
                <a:latin typeface="Times New Roman"/>
                <a:cs typeface="Times New Roman"/>
              </a:rPr>
              <a:t>e	s</a:t>
            </a:r>
            <a:r>
              <a:rPr lang="en-US" sz="2800" spc="-10" dirty="0">
                <a:latin typeface="Times New Roman"/>
                <a:cs typeface="Times New Roman"/>
              </a:rPr>
              <a:t>t</a:t>
            </a:r>
            <a:r>
              <a:rPr lang="en-US" sz="2800" dirty="0">
                <a:latin typeface="Times New Roman"/>
                <a:cs typeface="Times New Roman"/>
              </a:rPr>
              <a:t>ored	</a:t>
            </a:r>
            <a:r>
              <a:rPr lang="en-US" sz="2800" spc="-5" dirty="0">
                <a:latin typeface="Times New Roman"/>
                <a:cs typeface="Times New Roman"/>
              </a:rPr>
              <a:t>i</a:t>
            </a:r>
            <a:r>
              <a:rPr lang="en-US" sz="2800" dirty="0">
                <a:latin typeface="Times New Roman"/>
                <a:cs typeface="Times New Roman"/>
              </a:rPr>
              <a:t>n	the	res</a:t>
            </a:r>
            <a:r>
              <a:rPr lang="en-US" sz="2800" spc="-20" dirty="0">
                <a:latin typeface="Times New Roman"/>
                <a:cs typeface="Times New Roman"/>
              </a:rPr>
              <a:t>e</a:t>
            </a:r>
            <a:r>
              <a:rPr lang="en-US" sz="2800" dirty="0">
                <a:latin typeface="Times New Roman"/>
                <a:cs typeface="Times New Roman"/>
              </a:rPr>
              <a:t>rved	</a:t>
            </a:r>
            <a:r>
              <a:rPr lang="en-US" sz="2800" spc="-15" dirty="0">
                <a:latin typeface="Times New Roman"/>
                <a:cs typeface="Times New Roman"/>
              </a:rPr>
              <a:t>m</a:t>
            </a:r>
            <a:r>
              <a:rPr lang="en-US" sz="2800" dirty="0">
                <a:latin typeface="Times New Roman"/>
                <a:cs typeface="Times New Roman"/>
              </a:rPr>
              <a:t>emor</a:t>
            </a:r>
            <a:r>
              <a:rPr lang="en-US" sz="2800" spc="5" dirty="0">
                <a:latin typeface="Times New Roman"/>
                <a:cs typeface="Times New Roman"/>
              </a:rPr>
              <a:t>y</a:t>
            </a:r>
            <a:r>
              <a:rPr lang="en-US" sz="2800" dirty="0">
                <a:latin typeface="Times New Roman"/>
                <a:cs typeface="Times New Roman"/>
              </a:rPr>
              <a:t>.	The</a:t>
            </a:r>
            <a:r>
              <a:rPr lang="en-US" sz="2800" spc="-10" dirty="0">
                <a:latin typeface="Times New Roman"/>
                <a:cs typeface="Times New Roman"/>
              </a:rPr>
              <a:t>r</a:t>
            </a:r>
            <a:r>
              <a:rPr lang="en-US" sz="2800" spc="-20" dirty="0">
                <a:latin typeface="Times New Roman"/>
                <a:cs typeface="Times New Roman"/>
              </a:rPr>
              <a:t>e</a:t>
            </a:r>
            <a:r>
              <a:rPr lang="en-US" sz="2800" dirty="0">
                <a:latin typeface="Times New Roman"/>
                <a:cs typeface="Times New Roman"/>
              </a:rPr>
              <a:t>fore,	</a:t>
            </a:r>
            <a:r>
              <a:rPr lang="en-US" sz="2800" spc="-10" dirty="0">
                <a:latin typeface="Times New Roman"/>
                <a:cs typeface="Times New Roman"/>
              </a:rPr>
              <a:t>by </a:t>
            </a:r>
            <a:r>
              <a:rPr lang="en-US" sz="2800" dirty="0">
                <a:latin typeface="Times New Roman"/>
                <a:cs typeface="Times New Roman"/>
              </a:rPr>
              <a:t>ass</a:t>
            </a:r>
            <a:r>
              <a:rPr lang="en-US" sz="2800" spc="-10" dirty="0">
                <a:latin typeface="Times New Roman"/>
                <a:cs typeface="Times New Roman"/>
              </a:rPr>
              <a:t>i</a:t>
            </a:r>
            <a:r>
              <a:rPr lang="en-US" sz="2800" spc="5" dirty="0">
                <a:latin typeface="Times New Roman"/>
                <a:cs typeface="Times New Roman"/>
              </a:rPr>
              <a:t>gn</a:t>
            </a:r>
            <a:r>
              <a:rPr lang="en-US" sz="2800" dirty="0">
                <a:latin typeface="Times New Roman"/>
                <a:cs typeface="Times New Roman"/>
              </a:rPr>
              <a:t>ing	diff</a:t>
            </a:r>
            <a:r>
              <a:rPr lang="en-US" sz="2800" spc="-10" dirty="0">
                <a:latin typeface="Times New Roman"/>
                <a:cs typeface="Times New Roman"/>
              </a:rPr>
              <a:t>e</a:t>
            </a:r>
            <a:r>
              <a:rPr lang="en-US" sz="2800" dirty="0">
                <a:latin typeface="Times New Roman"/>
                <a:cs typeface="Times New Roman"/>
              </a:rPr>
              <a:t>r</a:t>
            </a:r>
            <a:r>
              <a:rPr lang="en-US" sz="2800" spc="-20" dirty="0">
                <a:latin typeface="Times New Roman"/>
                <a:cs typeface="Times New Roman"/>
              </a:rPr>
              <a:t>e</a:t>
            </a:r>
            <a:r>
              <a:rPr lang="en-US" sz="2800" dirty="0">
                <a:latin typeface="Times New Roman"/>
                <a:cs typeface="Times New Roman"/>
              </a:rPr>
              <a:t>nt	d</a:t>
            </a:r>
            <a:r>
              <a:rPr lang="en-US" sz="2800" spc="-15" dirty="0">
                <a:latin typeface="Times New Roman"/>
                <a:cs typeface="Times New Roman"/>
              </a:rPr>
              <a:t>a</a:t>
            </a:r>
            <a:r>
              <a:rPr lang="en-US" sz="2800" dirty="0">
                <a:latin typeface="Times New Roman"/>
                <a:cs typeface="Times New Roman"/>
              </a:rPr>
              <a:t>ta	ty</a:t>
            </a:r>
            <a:r>
              <a:rPr lang="en-US" sz="2800" spc="5" dirty="0">
                <a:latin typeface="Times New Roman"/>
                <a:cs typeface="Times New Roman"/>
              </a:rPr>
              <a:t>p</a:t>
            </a:r>
            <a:r>
              <a:rPr lang="en-US" sz="2800" dirty="0">
                <a:latin typeface="Times New Roman"/>
                <a:cs typeface="Times New Roman"/>
              </a:rPr>
              <a:t>es	</a:t>
            </a:r>
            <a:r>
              <a:rPr lang="en-US" sz="2800" spc="-5" dirty="0">
                <a:latin typeface="Times New Roman"/>
                <a:cs typeface="Times New Roman"/>
              </a:rPr>
              <a:t>t</a:t>
            </a:r>
            <a:r>
              <a:rPr lang="en-US" sz="2800" dirty="0">
                <a:latin typeface="Times New Roman"/>
                <a:cs typeface="Times New Roman"/>
              </a:rPr>
              <a:t>o	vari</a:t>
            </a:r>
            <a:r>
              <a:rPr lang="en-US" sz="2800" spc="-15" dirty="0">
                <a:latin typeface="Times New Roman"/>
                <a:cs typeface="Times New Roman"/>
              </a:rPr>
              <a:t>a</a:t>
            </a:r>
            <a:r>
              <a:rPr lang="en-US" sz="2800" dirty="0">
                <a:latin typeface="Times New Roman"/>
                <a:cs typeface="Times New Roman"/>
              </a:rPr>
              <a:t>bl</a:t>
            </a:r>
            <a:r>
              <a:rPr lang="en-US" sz="2800" spc="-15" dirty="0">
                <a:latin typeface="Times New Roman"/>
                <a:cs typeface="Times New Roman"/>
              </a:rPr>
              <a:t>e</a:t>
            </a:r>
            <a:r>
              <a:rPr lang="en-US" sz="2800" dirty="0">
                <a:latin typeface="Times New Roman"/>
                <a:cs typeface="Times New Roman"/>
              </a:rPr>
              <a:t>s,	</a:t>
            </a:r>
            <a:r>
              <a:rPr lang="en-US" sz="2800" spc="5" dirty="0">
                <a:latin typeface="Times New Roman"/>
                <a:cs typeface="Times New Roman"/>
              </a:rPr>
              <a:t>yo</a:t>
            </a:r>
            <a:r>
              <a:rPr lang="en-US" sz="2800" dirty="0">
                <a:latin typeface="Times New Roman"/>
                <a:cs typeface="Times New Roman"/>
              </a:rPr>
              <a:t>u	c</a:t>
            </a:r>
            <a:r>
              <a:rPr lang="en-US" sz="2800" spc="-25" dirty="0">
                <a:latin typeface="Times New Roman"/>
                <a:cs typeface="Times New Roman"/>
              </a:rPr>
              <a:t>a</a:t>
            </a:r>
            <a:r>
              <a:rPr lang="en-US" sz="2800" dirty="0">
                <a:latin typeface="Times New Roman"/>
                <a:cs typeface="Times New Roman"/>
              </a:rPr>
              <a:t>n	store	integer</a:t>
            </a:r>
            <a:r>
              <a:rPr lang="en-US" sz="2800" spc="-15" dirty="0">
                <a:latin typeface="Times New Roman"/>
                <a:cs typeface="Times New Roman"/>
              </a:rPr>
              <a:t>s</a:t>
            </a:r>
            <a:r>
              <a:rPr lang="en-US" sz="2800" dirty="0">
                <a:latin typeface="Times New Roman"/>
                <a:cs typeface="Times New Roman"/>
              </a:rPr>
              <a:t>,  decimals</a:t>
            </a:r>
            <a:r>
              <a:rPr lang="en-US" sz="2800" spc="-10" dirty="0">
                <a:latin typeface="Times New Roman"/>
                <a:cs typeface="Times New Roman"/>
              </a:rPr>
              <a:t> </a:t>
            </a:r>
            <a:r>
              <a:rPr lang="en-US" sz="2800" dirty="0">
                <a:latin typeface="Times New Roman"/>
                <a:cs typeface="Times New Roman"/>
              </a:rPr>
              <a:t>or</a:t>
            </a:r>
            <a:r>
              <a:rPr lang="en-US" sz="2800" spc="-20" dirty="0">
                <a:latin typeface="Times New Roman"/>
                <a:cs typeface="Times New Roman"/>
              </a:rPr>
              <a:t> </a:t>
            </a:r>
            <a:r>
              <a:rPr lang="en-US" sz="2800" spc="-5" dirty="0">
                <a:latin typeface="Times New Roman"/>
                <a:cs typeface="Times New Roman"/>
              </a:rPr>
              <a:t>characters</a:t>
            </a:r>
            <a:r>
              <a:rPr lang="en-US" sz="2800" spc="-15" dirty="0">
                <a:latin typeface="Times New Roman"/>
                <a:cs typeface="Times New Roman"/>
              </a:rPr>
              <a:t> </a:t>
            </a:r>
            <a:r>
              <a:rPr lang="en-US" sz="2800" spc="-5" dirty="0">
                <a:latin typeface="Times New Roman"/>
                <a:cs typeface="Times New Roman"/>
              </a:rPr>
              <a:t>in</a:t>
            </a:r>
            <a:r>
              <a:rPr lang="en-US" sz="2800" spc="-10" dirty="0">
                <a:latin typeface="Times New Roman"/>
                <a:cs typeface="Times New Roman"/>
              </a:rPr>
              <a:t> </a:t>
            </a:r>
            <a:r>
              <a:rPr lang="en-US" sz="2800" dirty="0">
                <a:latin typeface="Times New Roman"/>
                <a:cs typeface="Times New Roman"/>
              </a:rPr>
              <a:t>these</a:t>
            </a:r>
            <a:r>
              <a:rPr lang="en-US" sz="2800" spc="-15" dirty="0">
                <a:latin typeface="Times New Roman"/>
                <a:cs typeface="Times New Roman"/>
              </a:rPr>
              <a:t> </a:t>
            </a:r>
            <a:r>
              <a:rPr lang="en-US" sz="2800" spc="-5" dirty="0">
                <a:latin typeface="Times New Roman"/>
                <a:cs typeface="Times New Roman"/>
              </a:rPr>
              <a:t>variables.</a:t>
            </a:r>
            <a:endParaRPr lang="en-US" sz="2800" dirty="0">
              <a:latin typeface="Times New Roman"/>
              <a:cs typeface="Times New Roman"/>
            </a:endParaRPr>
          </a:p>
          <a:p>
            <a:pPr marL="419100" indent="-407034">
              <a:lnSpc>
                <a:spcPct val="100000"/>
              </a:lnSpc>
              <a:spcBef>
                <a:spcPts val="75"/>
              </a:spcBef>
              <a:buSzPct val="107692"/>
              <a:buFont typeface="Arial MT"/>
              <a:buChar char="•"/>
              <a:tabLst>
                <a:tab pos="419100" algn="l"/>
                <a:tab pos="419734" algn="l"/>
              </a:tabLst>
            </a:pPr>
            <a:r>
              <a:rPr lang="en-US" sz="2800" dirty="0">
                <a:latin typeface="Times New Roman"/>
                <a:cs typeface="Times New Roman"/>
              </a:rPr>
              <a:t>Assigning</a:t>
            </a:r>
            <a:r>
              <a:rPr lang="en-US" sz="2800" spc="-30" dirty="0">
                <a:latin typeface="Times New Roman"/>
                <a:cs typeface="Times New Roman"/>
              </a:rPr>
              <a:t> </a:t>
            </a:r>
            <a:r>
              <a:rPr lang="en-US" sz="2800" dirty="0">
                <a:latin typeface="Times New Roman"/>
                <a:cs typeface="Times New Roman"/>
              </a:rPr>
              <a:t>Values</a:t>
            </a:r>
            <a:r>
              <a:rPr lang="en-US" sz="2800" spc="-15" dirty="0">
                <a:latin typeface="Times New Roman"/>
                <a:cs typeface="Times New Roman"/>
              </a:rPr>
              <a:t> </a:t>
            </a:r>
            <a:r>
              <a:rPr lang="en-US" sz="2800" spc="-5" dirty="0">
                <a:latin typeface="Times New Roman"/>
                <a:cs typeface="Times New Roman"/>
              </a:rPr>
              <a:t>to Variables</a:t>
            </a:r>
            <a:endParaRPr lang="en-US" sz="2800" dirty="0">
              <a:latin typeface="Times New Roman"/>
              <a:cs typeface="Times New Roman"/>
            </a:endParaRPr>
          </a:p>
          <a:p>
            <a:pPr marL="419100" indent="-407034">
              <a:lnSpc>
                <a:spcPts val="2650"/>
              </a:lnSpc>
              <a:spcBef>
                <a:spcPts val="60"/>
              </a:spcBef>
              <a:buSzPct val="107692"/>
              <a:buFont typeface="Arial MT"/>
              <a:buChar char="•"/>
              <a:tabLst>
                <a:tab pos="419100" algn="l"/>
                <a:tab pos="419734" algn="l"/>
                <a:tab pos="1534795" algn="l"/>
                <a:tab pos="2903855" algn="l"/>
                <a:tab pos="3413125" algn="l"/>
                <a:tab pos="4015104" algn="l"/>
                <a:tab pos="4816475" algn="l"/>
                <a:tab pos="5984240" algn="l"/>
                <a:tab pos="7628890" algn="l"/>
                <a:tab pos="8063230" algn="l"/>
                <a:tab pos="9192895" algn="l"/>
              </a:tabLst>
            </a:pPr>
            <a:r>
              <a:rPr lang="en-US" sz="2800" dirty="0">
                <a:latin typeface="Times New Roman"/>
                <a:cs typeface="Times New Roman"/>
              </a:rPr>
              <a:t>Python	</a:t>
            </a:r>
            <a:r>
              <a:rPr lang="en-US" sz="2800" spc="-5" dirty="0">
                <a:latin typeface="Times New Roman"/>
                <a:cs typeface="Times New Roman"/>
              </a:rPr>
              <a:t>variables	</a:t>
            </a:r>
            <a:r>
              <a:rPr lang="en-US" sz="2800" dirty="0">
                <a:latin typeface="Times New Roman"/>
                <a:cs typeface="Times New Roman"/>
              </a:rPr>
              <a:t>do	</a:t>
            </a:r>
            <a:r>
              <a:rPr lang="en-US" sz="2800" spc="5" dirty="0">
                <a:latin typeface="Times New Roman"/>
                <a:cs typeface="Times New Roman"/>
              </a:rPr>
              <a:t>not	</a:t>
            </a:r>
            <a:r>
              <a:rPr lang="en-US" sz="2800" spc="-5" dirty="0">
                <a:latin typeface="Times New Roman"/>
                <a:cs typeface="Times New Roman"/>
              </a:rPr>
              <a:t>need	explicit	declaration	to	reserve	memory</a:t>
            </a:r>
            <a:r>
              <a:rPr lang="en-US" dirty="0">
                <a:latin typeface="Times New Roman"/>
                <a:cs typeface="Times New Roman"/>
              </a:rPr>
              <a:t> </a:t>
            </a:r>
            <a:r>
              <a:rPr lang="en-US" sz="2800" spc="-5" dirty="0">
                <a:latin typeface="Times New Roman"/>
                <a:cs typeface="Times New Roman"/>
              </a:rPr>
              <a:t>space.</a:t>
            </a:r>
            <a:r>
              <a:rPr lang="en-US" sz="2800" spc="180" dirty="0">
                <a:latin typeface="Times New Roman"/>
                <a:cs typeface="Times New Roman"/>
              </a:rPr>
              <a:t> </a:t>
            </a:r>
            <a:r>
              <a:rPr lang="en-US" sz="2800" dirty="0">
                <a:latin typeface="Times New Roman"/>
                <a:cs typeface="Times New Roman"/>
              </a:rPr>
              <a:t>The</a:t>
            </a:r>
            <a:r>
              <a:rPr lang="en-US" sz="2800" spc="165" dirty="0">
                <a:latin typeface="Times New Roman"/>
                <a:cs typeface="Times New Roman"/>
              </a:rPr>
              <a:t> </a:t>
            </a:r>
            <a:r>
              <a:rPr lang="en-US" sz="2800" spc="-5" dirty="0">
                <a:latin typeface="Times New Roman"/>
                <a:cs typeface="Times New Roman"/>
              </a:rPr>
              <a:t>declaration</a:t>
            </a:r>
            <a:r>
              <a:rPr lang="en-US" sz="2800" spc="180" dirty="0">
                <a:latin typeface="Times New Roman"/>
                <a:cs typeface="Times New Roman"/>
              </a:rPr>
              <a:t> </a:t>
            </a:r>
            <a:r>
              <a:rPr lang="en-US" sz="2800" spc="-5" dirty="0">
                <a:latin typeface="Times New Roman"/>
                <a:cs typeface="Times New Roman"/>
              </a:rPr>
              <a:t>happens</a:t>
            </a:r>
            <a:r>
              <a:rPr lang="en-US" sz="2800" spc="185" dirty="0">
                <a:latin typeface="Times New Roman"/>
                <a:cs typeface="Times New Roman"/>
              </a:rPr>
              <a:t> </a:t>
            </a:r>
            <a:r>
              <a:rPr lang="en-US" sz="2800" spc="-5" dirty="0">
                <a:latin typeface="Times New Roman"/>
                <a:cs typeface="Times New Roman"/>
              </a:rPr>
              <a:t>automatically</a:t>
            </a:r>
            <a:r>
              <a:rPr lang="en-US" sz="2800" spc="195" dirty="0">
                <a:latin typeface="Times New Roman"/>
                <a:cs typeface="Times New Roman"/>
              </a:rPr>
              <a:t> </a:t>
            </a:r>
            <a:r>
              <a:rPr lang="en-US" sz="2800" spc="-5" dirty="0">
                <a:latin typeface="Times New Roman"/>
                <a:cs typeface="Times New Roman"/>
              </a:rPr>
              <a:t>when</a:t>
            </a:r>
            <a:r>
              <a:rPr lang="en-US" sz="2800" spc="175" dirty="0">
                <a:latin typeface="Times New Roman"/>
                <a:cs typeface="Times New Roman"/>
              </a:rPr>
              <a:t> </a:t>
            </a:r>
            <a:r>
              <a:rPr lang="en-US" sz="2800" dirty="0">
                <a:latin typeface="Times New Roman"/>
                <a:cs typeface="Times New Roman"/>
              </a:rPr>
              <a:t>you</a:t>
            </a:r>
            <a:r>
              <a:rPr lang="en-US" sz="2800" spc="185" dirty="0">
                <a:latin typeface="Times New Roman"/>
                <a:cs typeface="Times New Roman"/>
              </a:rPr>
              <a:t> </a:t>
            </a:r>
            <a:r>
              <a:rPr lang="en-US" sz="2800" spc="-5" dirty="0">
                <a:latin typeface="Times New Roman"/>
                <a:cs typeface="Times New Roman"/>
              </a:rPr>
              <a:t>assign</a:t>
            </a:r>
            <a:r>
              <a:rPr lang="en-US" sz="2800" spc="195" dirty="0">
                <a:latin typeface="Times New Roman"/>
                <a:cs typeface="Times New Roman"/>
              </a:rPr>
              <a:t> </a:t>
            </a:r>
            <a:r>
              <a:rPr lang="en-US" sz="2800" dirty="0">
                <a:latin typeface="Times New Roman"/>
                <a:cs typeface="Times New Roman"/>
              </a:rPr>
              <a:t>a</a:t>
            </a:r>
            <a:r>
              <a:rPr lang="en-US" sz="2800" spc="165" dirty="0">
                <a:latin typeface="Times New Roman"/>
                <a:cs typeface="Times New Roman"/>
              </a:rPr>
              <a:t> </a:t>
            </a:r>
            <a:r>
              <a:rPr lang="en-US" sz="2800" dirty="0">
                <a:latin typeface="Times New Roman"/>
                <a:cs typeface="Times New Roman"/>
              </a:rPr>
              <a:t>value</a:t>
            </a:r>
            <a:r>
              <a:rPr lang="en-US" sz="2800" spc="180" dirty="0">
                <a:latin typeface="Times New Roman"/>
                <a:cs typeface="Times New Roman"/>
              </a:rPr>
              <a:t> </a:t>
            </a:r>
            <a:r>
              <a:rPr lang="en-US" sz="2800" spc="-20" dirty="0">
                <a:latin typeface="Times New Roman"/>
                <a:cs typeface="Times New Roman"/>
              </a:rPr>
              <a:t>to </a:t>
            </a:r>
            <a:r>
              <a:rPr lang="en-US" sz="2800" spc="-635" dirty="0">
                <a:latin typeface="Times New Roman"/>
                <a:cs typeface="Times New Roman"/>
              </a:rPr>
              <a:t> </a:t>
            </a:r>
            <a:r>
              <a:rPr lang="en-US" sz="2800" dirty="0">
                <a:latin typeface="Times New Roman"/>
                <a:cs typeface="Times New Roman"/>
              </a:rPr>
              <a:t>a</a:t>
            </a:r>
            <a:r>
              <a:rPr lang="en-US" sz="2800" spc="-5" dirty="0">
                <a:latin typeface="Times New Roman"/>
                <a:cs typeface="Times New Roman"/>
              </a:rPr>
              <a:t> </a:t>
            </a:r>
            <a:r>
              <a:rPr lang="en-US" sz="2800" dirty="0">
                <a:latin typeface="Times New Roman"/>
                <a:cs typeface="Times New Roman"/>
              </a:rPr>
              <a:t>variable.</a:t>
            </a:r>
            <a:r>
              <a:rPr lang="en-US" sz="2800" spc="-20" dirty="0">
                <a:latin typeface="Times New Roman"/>
                <a:cs typeface="Times New Roman"/>
              </a:rPr>
              <a:t> </a:t>
            </a:r>
            <a:r>
              <a:rPr lang="en-US" sz="2800" spc="5" dirty="0">
                <a:latin typeface="Times New Roman"/>
                <a:cs typeface="Times New Roman"/>
              </a:rPr>
              <a:t>The</a:t>
            </a:r>
            <a:r>
              <a:rPr lang="en-US" sz="2800" spc="-20" dirty="0">
                <a:latin typeface="Times New Roman"/>
                <a:cs typeface="Times New Roman"/>
              </a:rPr>
              <a:t> </a:t>
            </a:r>
            <a:r>
              <a:rPr lang="en-US" sz="2800" dirty="0">
                <a:latin typeface="Times New Roman"/>
                <a:cs typeface="Times New Roman"/>
              </a:rPr>
              <a:t>equal</a:t>
            </a:r>
            <a:r>
              <a:rPr lang="en-US" sz="2800" spc="-20" dirty="0">
                <a:latin typeface="Times New Roman"/>
                <a:cs typeface="Times New Roman"/>
              </a:rPr>
              <a:t> </a:t>
            </a:r>
            <a:r>
              <a:rPr lang="en-US" sz="2800" spc="-5" dirty="0">
                <a:latin typeface="Times New Roman"/>
                <a:cs typeface="Times New Roman"/>
              </a:rPr>
              <a:t>sign (=) is</a:t>
            </a:r>
            <a:r>
              <a:rPr lang="en-US" sz="2800" dirty="0">
                <a:latin typeface="Times New Roman"/>
                <a:cs typeface="Times New Roman"/>
              </a:rPr>
              <a:t> used</a:t>
            </a:r>
            <a:r>
              <a:rPr lang="en-US" sz="2800" spc="-20" dirty="0">
                <a:latin typeface="Times New Roman"/>
                <a:cs typeface="Times New Roman"/>
              </a:rPr>
              <a:t> </a:t>
            </a:r>
            <a:r>
              <a:rPr lang="en-US" sz="2800" dirty="0">
                <a:latin typeface="Times New Roman"/>
                <a:cs typeface="Times New Roman"/>
              </a:rPr>
              <a:t>to assign</a:t>
            </a:r>
            <a:r>
              <a:rPr lang="en-US" sz="2800" spc="-5" dirty="0">
                <a:latin typeface="Times New Roman"/>
                <a:cs typeface="Times New Roman"/>
              </a:rPr>
              <a:t> </a:t>
            </a:r>
            <a:r>
              <a:rPr lang="en-US" sz="2800" dirty="0">
                <a:latin typeface="Times New Roman"/>
                <a:cs typeface="Times New Roman"/>
              </a:rPr>
              <a:t>values</a:t>
            </a:r>
            <a:r>
              <a:rPr lang="en-US" sz="2800" spc="-25" dirty="0">
                <a:latin typeface="Times New Roman"/>
                <a:cs typeface="Times New Roman"/>
              </a:rPr>
              <a:t> </a:t>
            </a:r>
            <a:r>
              <a:rPr lang="en-US" sz="2800" dirty="0">
                <a:latin typeface="Times New Roman"/>
                <a:cs typeface="Times New Roman"/>
              </a:rPr>
              <a:t>to</a:t>
            </a:r>
            <a:r>
              <a:rPr lang="en-US" sz="2800" spc="5" dirty="0">
                <a:latin typeface="Times New Roman"/>
                <a:cs typeface="Times New Roman"/>
              </a:rPr>
              <a:t> </a:t>
            </a:r>
            <a:r>
              <a:rPr lang="en-US" sz="2800" spc="-5" dirty="0">
                <a:latin typeface="Times New Roman"/>
                <a:cs typeface="Times New Roman"/>
              </a:rPr>
              <a:t>variables.</a:t>
            </a:r>
            <a:endParaRPr lang="en-US" sz="2800" dirty="0">
              <a:latin typeface="Times New Roman"/>
              <a:cs typeface="Times New Roman"/>
            </a:endParaRPr>
          </a:p>
          <a:p>
            <a:pPr marL="419100" indent="-407034">
              <a:lnSpc>
                <a:spcPts val="2650"/>
              </a:lnSpc>
              <a:spcBef>
                <a:spcPts val="65"/>
              </a:spcBef>
              <a:buSzPct val="107692"/>
              <a:buFont typeface="Arial MT"/>
              <a:buChar char="•"/>
              <a:tabLst>
                <a:tab pos="419100" algn="l"/>
                <a:tab pos="419734" algn="l"/>
              </a:tabLst>
            </a:pPr>
            <a:r>
              <a:rPr lang="en-US" sz="2800" dirty="0">
                <a:latin typeface="Times New Roman"/>
                <a:cs typeface="Times New Roman"/>
              </a:rPr>
              <a:t>The</a:t>
            </a:r>
            <a:r>
              <a:rPr lang="en-US" sz="2800" spc="225" dirty="0">
                <a:latin typeface="Times New Roman"/>
                <a:cs typeface="Times New Roman"/>
              </a:rPr>
              <a:t> </a:t>
            </a:r>
            <a:r>
              <a:rPr lang="en-US" sz="2800" spc="-5" dirty="0">
                <a:latin typeface="Times New Roman"/>
                <a:cs typeface="Times New Roman"/>
              </a:rPr>
              <a:t>operand</a:t>
            </a:r>
            <a:r>
              <a:rPr lang="en-US" sz="2800" spc="235" dirty="0">
                <a:latin typeface="Times New Roman"/>
                <a:cs typeface="Times New Roman"/>
              </a:rPr>
              <a:t> </a:t>
            </a:r>
            <a:r>
              <a:rPr lang="en-US" sz="2800" spc="-5" dirty="0">
                <a:latin typeface="Times New Roman"/>
                <a:cs typeface="Times New Roman"/>
              </a:rPr>
              <a:t>to</a:t>
            </a:r>
            <a:r>
              <a:rPr lang="en-US" sz="2800" spc="235" dirty="0">
                <a:latin typeface="Times New Roman"/>
                <a:cs typeface="Times New Roman"/>
              </a:rPr>
              <a:t> </a:t>
            </a:r>
            <a:r>
              <a:rPr lang="en-US" sz="2800" dirty="0">
                <a:latin typeface="Times New Roman"/>
                <a:cs typeface="Times New Roman"/>
              </a:rPr>
              <a:t>the</a:t>
            </a:r>
            <a:r>
              <a:rPr lang="en-US" sz="2800" spc="225" dirty="0">
                <a:latin typeface="Times New Roman"/>
                <a:cs typeface="Times New Roman"/>
              </a:rPr>
              <a:t> </a:t>
            </a:r>
            <a:r>
              <a:rPr lang="en-US" sz="2800" dirty="0">
                <a:latin typeface="Times New Roman"/>
                <a:cs typeface="Times New Roman"/>
              </a:rPr>
              <a:t>left</a:t>
            </a:r>
            <a:r>
              <a:rPr lang="en-US" sz="2800" spc="225" dirty="0">
                <a:latin typeface="Times New Roman"/>
                <a:cs typeface="Times New Roman"/>
              </a:rPr>
              <a:t> </a:t>
            </a:r>
            <a:r>
              <a:rPr lang="en-US" sz="2800" dirty="0">
                <a:latin typeface="Times New Roman"/>
                <a:cs typeface="Times New Roman"/>
              </a:rPr>
              <a:t>of</a:t>
            </a:r>
            <a:r>
              <a:rPr lang="en-US" sz="2800" spc="229" dirty="0">
                <a:latin typeface="Times New Roman"/>
                <a:cs typeface="Times New Roman"/>
              </a:rPr>
              <a:t> </a:t>
            </a:r>
            <a:r>
              <a:rPr lang="en-US" sz="2800" dirty="0">
                <a:latin typeface="Times New Roman"/>
                <a:cs typeface="Times New Roman"/>
              </a:rPr>
              <a:t>the</a:t>
            </a:r>
            <a:r>
              <a:rPr lang="en-US" sz="2800" spc="225" dirty="0">
                <a:latin typeface="Times New Roman"/>
                <a:cs typeface="Times New Roman"/>
              </a:rPr>
              <a:t> </a:t>
            </a:r>
            <a:r>
              <a:rPr lang="en-US" sz="2800" dirty="0">
                <a:latin typeface="Times New Roman"/>
                <a:cs typeface="Times New Roman"/>
              </a:rPr>
              <a:t>=</a:t>
            </a:r>
            <a:r>
              <a:rPr lang="en-US" sz="2800" spc="250" dirty="0">
                <a:latin typeface="Times New Roman"/>
                <a:cs typeface="Times New Roman"/>
              </a:rPr>
              <a:t> </a:t>
            </a:r>
            <a:r>
              <a:rPr lang="en-US" sz="2800" spc="-5" dirty="0">
                <a:latin typeface="Times New Roman"/>
                <a:cs typeface="Times New Roman"/>
              </a:rPr>
              <a:t>operator</a:t>
            </a:r>
            <a:r>
              <a:rPr lang="en-US" sz="2800" spc="229" dirty="0">
                <a:latin typeface="Times New Roman"/>
                <a:cs typeface="Times New Roman"/>
              </a:rPr>
              <a:t> </a:t>
            </a:r>
            <a:r>
              <a:rPr lang="en-US" sz="2800" spc="-5" dirty="0">
                <a:latin typeface="Times New Roman"/>
                <a:cs typeface="Times New Roman"/>
              </a:rPr>
              <a:t>is</a:t>
            </a:r>
            <a:r>
              <a:rPr lang="en-US" sz="2800" spc="235" dirty="0">
                <a:latin typeface="Times New Roman"/>
                <a:cs typeface="Times New Roman"/>
              </a:rPr>
              <a:t> </a:t>
            </a:r>
            <a:r>
              <a:rPr lang="en-US" sz="2800" dirty="0">
                <a:latin typeface="Times New Roman"/>
                <a:cs typeface="Times New Roman"/>
              </a:rPr>
              <a:t>the</a:t>
            </a:r>
            <a:r>
              <a:rPr lang="en-US" sz="2800" spc="225" dirty="0">
                <a:latin typeface="Times New Roman"/>
                <a:cs typeface="Times New Roman"/>
              </a:rPr>
              <a:t> </a:t>
            </a:r>
            <a:r>
              <a:rPr lang="en-US" sz="2800" spc="-5" dirty="0">
                <a:latin typeface="Times New Roman"/>
                <a:cs typeface="Times New Roman"/>
              </a:rPr>
              <a:t>name</a:t>
            </a:r>
            <a:r>
              <a:rPr lang="en-US" sz="2800" spc="229" dirty="0">
                <a:latin typeface="Times New Roman"/>
                <a:cs typeface="Times New Roman"/>
              </a:rPr>
              <a:t> </a:t>
            </a:r>
            <a:r>
              <a:rPr lang="en-US" sz="2800" dirty="0">
                <a:latin typeface="Times New Roman"/>
                <a:cs typeface="Times New Roman"/>
              </a:rPr>
              <a:t>of</a:t>
            </a:r>
            <a:r>
              <a:rPr lang="en-US" sz="2800" spc="225" dirty="0">
                <a:latin typeface="Times New Roman"/>
                <a:cs typeface="Times New Roman"/>
              </a:rPr>
              <a:t> </a:t>
            </a:r>
            <a:r>
              <a:rPr lang="en-US" sz="2800" dirty="0">
                <a:latin typeface="Times New Roman"/>
                <a:cs typeface="Times New Roman"/>
              </a:rPr>
              <a:t>the</a:t>
            </a:r>
            <a:r>
              <a:rPr lang="en-US" sz="2800" spc="229" dirty="0">
                <a:latin typeface="Times New Roman"/>
                <a:cs typeface="Times New Roman"/>
              </a:rPr>
              <a:t> </a:t>
            </a:r>
            <a:r>
              <a:rPr lang="en-US" sz="2800" spc="-5" dirty="0">
                <a:latin typeface="Times New Roman"/>
                <a:cs typeface="Times New Roman"/>
              </a:rPr>
              <a:t>variable</a:t>
            </a:r>
            <a:r>
              <a:rPr lang="en-US" sz="2800" spc="229" dirty="0">
                <a:latin typeface="Times New Roman"/>
                <a:cs typeface="Times New Roman"/>
              </a:rPr>
              <a:t> </a:t>
            </a:r>
            <a:r>
              <a:rPr lang="en-US" sz="2800" spc="-5" dirty="0">
                <a:latin typeface="Times New Roman"/>
                <a:cs typeface="Times New Roman"/>
              </a:rPr>
              <a:t>and </a:t>
            </a:r>
            <a:r>
              <a:rPr lang="en-US" sz="2800" dirty="0">
                <a:latin typeface="Times New Roman"/>
                <a:cs typeface="Times New Roman"/>
              </a:rPr>
              <a:t>the	o</a:t>
            </a:r>
            <a:r>
              <a:rPr lang="en-US" sz="2800" spc="10" dirty="0">
                <a:latin typeface="Times New Roman"/>
                <a:cs typeface="Times New Roman"/>
              </a:rPr>
              <a:t>p</a:t>
            </a:r>
            <a:r>
              <a:rPr lang="en-US" sz="2800" spc="-20" dirty="0">
                <a:latin typeface="Times New Roman"/>
                <a:cs typeface="Times New Roman"/>
              </a:rPr>
              <a:t>e</a:t>
            </a:r>
            <a:r>
              <a:rPr lang="en-US" sz="2800" dirty="0">
                <a:latin typeface="Times New Roman"/>
                <a:cs typeface="Times New Roman"/>
              </a:rPr>
              <a:t>ra</a:t>
            </a:r>
            <a:r>
              <a:rPr lang="en-US" sz="2800" spc="-15" dirty="0">
                <a:latin typeface="Times New Roman"/>
                <a:cs typeface="Times New Roman"/>
              </a:rPr>
              <a:t>n</a:t>
            </a:r>
            <a:r>
              <a:rPr lang="en-US" sz="2800" dirty="0">
                <a:latin typeface="Times New Roman"/>
                <a:cs typeface="Times New Roman"/>
              </a:rPr>
              <a:t>d	</a:t>
            </a:r>
            <a:r>
              <a:rPr lang="en-US" sz="2800" spc="-5" dirty="0">
                <a:latin typeface="Times New Roman"/>
                <a:cs typeface="Times New Roman"/>
              </a:rPr>
              <a:t>t</a:t>
            </a:r>
            <a:r>
              <a:rPr lang="en-US" sz="2800" dirty="0">
                <a:latin typeface="Times New Roman"/>
                <a:cs typeface="Times New Roman"/>
              </a:rPr>
              <a:t>o	the	right	</a:t>
            </a:r>
            <a:r>
              <a:rPr lang="en-US" sz="2800" spc="5" dirty="0">
                <a:latin typeface="Times New Roman"/>
                <a:cs typeface="Times New Roman"/>
              </a:rPr>
              <a:t>o</a:t>
            </a:r>
            <a:r>
              <a:rPr lang="en-US" sz="2800" dirty="0">
                <a:latin typeface="Times New Roman"/>
                <a:cs typeface="Times New Roman"/>
              </a:rPr>
              <a:t>f	the	=	o</a:t>
            </a:r>
            <a:r>
              <a:rPr lang="en-US" sz="2800" spc="10" dirty="0">
                <a:latin typeface="Times New Roman"/>
                <a:cs typeface="Times New Roman"/>
              </a:rPr>
              <a:t>p</a:t>
            </a:r>
            <a:r>
              <a:rPr lang="en-US" sz="2800" dirty="0">
                <a:latin typeface="Times New Roman"/>
                <a:cs typeface="Times New Roman"/>
              </a:rPr>
              <a:t>er</a:t>
            </a:r>
            <a:r>
              <a:rPr lang="en-US" sz="2800" spc="-15" dirty="0">
                <a:latin typeface="Times New Roman"/>
                <a:cs typeface="Times New Roman"/>
              </a:rPr>
              <a:t>a</a:t>
            </a:r>
            <a:r>
              <a:rPr lang="en-US" sz="2800" dirty="0">
                <a:latin typeface="Times New Roman"/>
                <a:cs typeface="Times New Roman"/>
              </a:rPr>
              <a:t>t</a:t>
            </a:r>
            <a:r>
              <a:rPr lang="en-US" sz="2800" spc="-15" dirty="0">
                <a:latin typeface="Times New Roman"/>
                <a:cs typeface="Times New Roman"/>
              </a:rPr>
              <a:t>o</a:t>
            </a:r>
            <a:r>
              <a:rPr lang="en-US" sz="2800" dirty="0">
                <a:latin typeface="Times New Roman"/>
                <a:cs typeface="Times New Roman"/>
              </a:rPr>
              <a:t>r	</a:t>
            </a:r>
            <a:r>
              <a:rPr lang="en-US" sz="2800" spc="-5" dirty="0">
                <a:latin typeface="Times New Roman"/>
                <a:cs typeface="Times New Roman"/>
              </a:rPr>
              <a:t>i</a:t>
            </a:r>
            <a:r>
              <a:rPr lang="en-US" sz="2800" dirty="0">
                <a:latin typeface="Times New Roman"/>
                <a:cs typeface="Times New Roman"/>
              </a:rPr>
              <a:t>s	the	value	s</a:t>
            </a:r>
            <a:r>
              <a:rPr lang="en-US" sz="2800" spc="-10" dirty="0">
                <a:latin typeface="Times New Roman"/>
                <a:cs typeface="Times New Roman"/>
              </a:rPr>
              <a:t>t</a:t>
            </a:r>
            <a:r>
              <a:rPr lang="en-US" sz="2800" dirty="0">
                <a:latin typeface="Times New Roman"/>
                <a:cs typeface="Times New Roman"/>
              </a:rPr>
              <a:t>ored	</a:t>
            </a:r>
            <a:r>
              <a:rPr lang="en-US" sz="2800" spc="-5" dirty="0">
                <a:latin typeface="Times New Roman"/>
                <a:cs typeface="Times New Roman"/>
              </a:rPr>
              <a:t>i</a:t>
            </a:r>
            <a:r>
              <a:rPr lang="en-US" sz="2800" dirty="0">
                <a:latin typeface="Times New Roman"/>
                <a:cs typeface="Times New Roman"/>
              </a:rPr>
              <a:t>n	the  variable.</a:t>
            </a:r>
          </a:p>
          <a:p>
            <a:endParaRPr lang="en-IN" dirty="0"/>
          </a:p>
        </p:txBody>
      </p:sp>
    </p:spTree>
    <p:extLst>
      <p:ext uri="{BB962C8B-B14F-4D97-AF65-F5344CB8AC3E}">
        <p14:creationId xmlns:p14="http://schemas.microsoft.com/office/powerpoint/2010/main" val="770044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8E39-CA62-F6B0-8758-F18405FF4659}"/>
              </a:ext>
            </a:extLst>
          </p:cNvPr>
          <p:cNvSpPr>
            <a:spLocks noGrp="1"/>
          </p:cNvSpPr>
          <p:nvPr>
            <p:ph type="title"/>
          </p:nvPr>
        </p:nvSpPr>
        <p:spPr/>
        <p:txBody>
          <a:bodyPr/>
          <a:lstStyle/>
          <a:p>
            <a:r>
              <a:rPr lang="en-IN" spc="-5" dirty="0"/>
              <a:t>Python</a:t>
            </a:r>
            <a:r>
              <a:rPr lang="en-IN" spc="-65" dirty="0"/>
              <a:t> </a:t>
            </a:r>
            <a:r>
              <a:rPr lang="en-IN" spc="-5" dirty="0"/>
              <a:t>Operators: membership</a:t>
            </a:r>
            <a:endParaRPr lang="en-IN" dirty="0"/>
          </a:p>
        </p:txBody>
      </p:sp>
      <p:pic>
        <p:nvPicPr>
          <p:cNvPr id="4" name="object 3">
            <a:extLst>
              <a:ext uri="{FF2B5EF4-FFF2-40B4-BE49-F238E27FC236}">
                <a16:creationId xmlns:a16="http://schemas.microsoft.com/office/drawing/2014/main" id="{7EA8C797-A240-4E0C-389C-9FB2BEB43F94}"/>
              </a:ext>
            </a:extLst>
          </p:cNvPr>
          <p:cNvPicPr>
            <a:picLocks noGrp="1"/>
          </p:cNvPicPr>
          <p:nvPr>
            <p:ph idx="1"/>
          </p:nvPr>
        </p:nvPicPr>
        <p:blipFill>
          <a:blip r:embed="rId2" cstate="print"/>
          <a:stretch>
            <a:fillRect/>
          </a:stretch>
        </p:blipFill>
        <p:spPr>
          <a:xfrm>
            <a:off x="922020" y="2382055"/>
            <a:ext cx="10347960" cy="1952381"/>
          </a:xfrm>
          <a:prstGeom prst="rect">
            <a:avLst/>
          </a:prstGeom>
        </p:spPr>
      </p:pic>
      <p:sp>
        <p:nvSpPr>
          <p:cNvPr id="3" name="TextBox 2">
            <a:extLst>
              <a:ext uri="{FF2B5EF4-FFF2-40B4-BE49-F238E27FC236}">
                <a16:creationId xmlns:a16="http://schemas.microsoft.com/office/drawing/2014/main" id="{B2368328-A622-CABF-5D27-7C3DBABDD36A}"/>
              </a:ext>
            </a:extLst>
          </p:cNvPr>
          <p:cNvSpPr txBox="1"/>
          <p:nvPr/>
        </p:nvSpPr>
        <p:spPr>
          <a:xfrm>
            <a:off x="1201270" y="4271682"/>
            <a:ext cx="8292353" cy="923330"/>
          </a:xfrm>
          <a:prstGeom prst="rect">
            <a:avLst/>
          </a:prstGeom>
          <a:noFill/>
        </p:spPr>
        <p:txBody>
          <a:bodyPr wrap="square" rtlCol="0">
            <a:spAutoFit/>
          </a:bodyPr>
          <a:lstStyle/>
          <a:p>
            <a:pPr algn="ctr"/>
            <a:r>
              <a:rPr lang="en-IN" dirty="0">
                <a:solidFill>
                  <a:schemeClr val="accent2">
                    <a:lumMod val="75000"/>
                  </a:schemeClr>
                </a:solidFill>
              </a:rPr>
              <a:t>Ex. X=5, y = [2,5,7,8,10] </a:t>
            </a:r>
          </a:p>
          <a:p>
            <a:pPr algn="ctr"/>
            <a:r>
              <a:rPr lang="en-IN" dirty="0">
                <a:solidFill>
                  <a:schemeClr val="accent2">
                    <a:lumMod val="75000"/>
                  </a:schemeClr>
                </a:solidFill>
              </a:rPr>
              <a:t> X in y        o/p- true</a:t>
            </a:r>
          </a:p>
          <a:p>
            <a:pPr algn="ctr"/>
            <a:r>
              <a:rPr lang="en-IN" dirty="0">
                <a:solidFill>
                  <a:schemeClr val="accent2">
                    <a:lumMod val="75000"/>
                  </a:schemeClr>
                </a:solidFill>
              </a:rPr>
              <a:t>X not in y   o/p- false </a:t>
            </a:r>
          </a:p>
        </p:txBody>
      </p:sp>
    </p:spTree>
    <p:extLst>
      <p:ext uri="{BB962C8B-B14F-4D97-AF65-F5344CB8AC3E}">
        <p14:creationId xmlns:p14="http://schemas.microsoft.com/office/powerpoint/2010/main" val="2077452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0AA4-50EF-4108-CD99-7658DAEF3F47}"/>
              </a:ext>
            </a:extLst>
          </p:cNvPr>
          <p:cNvSpPr>
            <a:spLocks noGrp="1"/>
          </p:cNvSpPr>
          <p:nvPr>
            <p:ph type="title"/>
          </p:nvPr>
        </p:nvSpPr>
        <p:spPr/>
        <p:txBody>
          <a:bodyPr/>
          <a:lstStyle/>
          <a:p>
            <a:r>
              <a:rPr lang="en-IN" spc="-5" dirty="0"/>
              <a:t>Python</a:t>
            </a:r>
            <a:r>
              <a:rPr lang="en-IN" spc="-65" dirty="0"/>
              <a:t> </a:t>
            </a:r>
            <a:r>
              <a:rPr lang="en-IN" spc="-5" dirty="0"/>
              <a:t>Operators: Identity</a:t>
            </a:r>
            <a:endParaRPr lang="en-IN" dirty="0"/>
          </a:p>
        </p:txBody>
      </p:sp>
      <p:sp>
        <p:nvSpPr>
          <p:cNvPr id="3" name="Content Placeholder 2">
            <a:extLst>
              <a:ext uri="{FF2B5EF4-FFF2-40B4-BE49-F238E27FC236}">
                <a16:creationId xmlns:a16="http://schemas.microsoft.com/office/drawing/2014/main" id="{F0F685F6-394E-ED95-5EB7-6FE20D078891}"/>
              </a:ext>
            </a:extLst>
          </p:cNvPr>
          <p:cNvSpPr>
            <a:spLocks noGrp="1"/>
          </p:cNvSpPr>
          <p:nvPr>
            <p:ph idx="1"/>
          </p:nvPr>
        </p:nvSpPr>
        <p:spPr/>
        <p:txBody>
          <a:bodyPr/>
          <a:lstStyle/>
          <a:p>
            <a:pPr marL="0" indent="0">
              <a:buNone/>
            </a:pPr>
            <a:r>
              <a:rPr lang="en-US" dirty="0"/>
              <a:t>Identity operators compare the memory locations of two objects. There are two Identity operators explained below:</a:t>
            </a:r>
            <a:endParaRPr lang="en-IN" dirty="0"/>
          </a:p>
        </p:txBody>
      </p:sp>
      <p:pic>
        <p:nvPicPr>
          <p:cNvPr id="4" name="object 4">
            <a:extLst>
              <a:ext uri="{FF2B5EF4-FFF2-40B4-BE49-F238E27FC236}">
                <a16:creationId xmlns:a16="http://schemas.microsoft.com/office/drawing/2014/main" id="{77BD6D6E-B4BF-3D9A-47EC-674319008D89}"/>
              </a:ext>
            </a:extLst>
          </p:cNvPr>
          <p:cNvPicPr/>
          <p:nvPr/>
        </p:nvPicPr>
        <p:blipFill>
          <a:blip r:embed="rId2" cstate="print"/>
          <a:stretch>
            <a:fillRect/>
          </a:stretch>
        </p:blipFill>
        <p:spPr>
          <a:xfrm>
            <a:off x="960882" y="2840108"/>
            <a:ext cx="10270236" cy="2601468"/>
          </a:xfrm>
          <a:prstGeom prst="rect">
            <a:avLst/>
          </a:prstGeom>
        </p:spPr>
      </p:pic>
    </p:spTree>
    <p:extLst>
      <p:ext uri="{BB962C8B-B14F-4D97-AF65-F5344CB8AC3E}">
        <p14:creationId xmlns:p14="http://schemas.microsoft.com/office/powerpoint/2010/main" val="2556982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DC4D5-BDD6-CF0A-7903-4B43739800F9}"/>
              </a:ext>
            </a:extLst>
          </p:cNvPr>
          <p:cNvSpPr>
            <a:spLocks noGrp="1"/>
          </p:cNvSpPr>
          <p:nvPr>
            <p:ph type="title"/>
          </p:nvPr>
        </p:nvSpPr>
        <p:spPr/>
        <p:txBody>
          <a:bodyPr/>
          <a:lstStyle/>
          <a:p>
            <a:r>
              <a:rPr lang="en-IN" spc="-5" dirty="0"/>
              <a:t>Python</a:t>
            </a:r>
            <a:r>
              <a:rPr lang="en-IN" spc="-65" dirty="0"/>
              <a:t> </a:t>
            </a:r>
            <a:r>
              <a:rPr lang="en-IN" spc="-5" dirty="0"/>
              <a:t>Operators: Bitwise</a:t>
            </a:r>
            <a:endParaRPr lang="en-IN" dirty="0"/>
          </a:p>
        </p:txBody>
      </p:sp>
      <p:graphicFrame>
        <p:nvGraphicFramePr>
          <p:cNvPr id="4" name="Content Placeholder 3">
            <a:extLst>
              <a:ext uri="{FF2B5EF4-FFF2-40B4-BE49-F238E27FC236}">
                <a16:creationId xmlns:a16="http://schemas.microsoft.com/office/drawing/2014/main" id="{8B1E811E-127F-C6FD-3F29-42B69DD705C2}"/>
              </a:ext>
            </a:extLst>
          </p:cNvPr>
          <p:cNvGraphicFramePr>
            <a:graphicFrameLocks noGrp="1"/>
          </p:cNvGraphicFramePr>
          <p:nvPr>
            <p:ph idx="1"/>
          </p:nvPr>
        </p:nvGraphicFramePr>
        <p:xfrm>
          <a:off x="838200" y="1825625"/>
          <a:ext cx="10515600" cy="43180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894162426"/>
                    </a:ext>
                  </a:extLst>
                </a:gridCol>
                <a:gridCol w="2628900">
                  <a:extLst>
                    <a:ext uri="{9D8B030D-6E8A-4147-A177-3AD203B41FA5}">
                      <a16:colId xmlns:a16="http://schemas.microsoft.com/office/drawing/2014/main" val="3839650733"/>
                    </a:ext>
                  </a:extLst>
                </a:gridCol>
                <a:gridCol w="2628900">
                  <a:extLst>
                    <a:ext uri="{9D8B030D-6E8A-4147-A177-3AD203B41FA5}">
                      <a16:colId xmlns:a16="http://schemas.microsoft.com/office/drawing/2014/main" val="3891088338"/>
                    </a:ext>
                  </a:extLst>
                </a:gridCol>
                <a:gridCol w="2628900">
                  <a:extLst>
                    <a:ext uri="{9D8B030D-6E8A-4147-A177-3AD203B41FA5}">
                      <a16:colId xmlns:a16="http://schemas.microsoft.com/office/drawing/2014/main" val="374470293"/>
                    </a:ext>
                  </a:extLst>
                </a:gridCol>
              </a:tblGrid>
              <a:tr h="370840">
                <a:tc>
                  <a:txBody>
                    <a:bodyPr/>
                    <a:lstStyle/>
                    <a:p>
                      <a:pPr algn="ctr" fontAlgn="base"/>
                      <a:r>
                        <a:rPr lang="en-IN" sz="1400" b="1" dirty="0">
                          <a:effectLst/>
                        </a:rPr>
                        <a:t>OPERATOR   </a:t>
                      </a:r>
                    </a:p>
                  </a:txBody>
                  <a:tcPr marL="38100" marR="38100" marT="76200" marB="76200" anchor="ctr"/>
                </a:tc>
                <a:tc>
                  <a:txBody>
                    <a:bodyPr/>
                    <a:lstStyle/>
                    <a:p>
                      <a:pPr algn="ctr" fontAlgn="base"/>
                      <a:r>
                        <a:rPr lang="en-IN" sz="1400" b="1">
                          <a:effectLst/>
                        </a:rPr>
                        <a:t>NAME</a:t>
                      </a:r>
                    </a:p>
                  </a:txBody>
                  <a:tcPr marL="76200" marR="76200" marT="76200" marB="76200" anchor="ctr"/>
                </a:tc>
                <a:tc>
                  <a:txBody>
                    <a:bodyPr/>
                    <a:lstStyle/>
                    <a:p>
                      <a:pPr algn="ctr" fontAlgn="base"/>
                      <a:r>
                        <a:rPr lang="en-IN" sz="1400" b="1">
                          <a:effectLst/>
                        </a:rPr>
                        <a:t>DESCRIPTION</a:t>
                      </a:r>
                    </a:p>
                  </a:txBody>
                  <a:tcPr marL="76200" marR="76200" marT="76200" marB="76200" anchor="ctr"/>
                </a:tc>
                <a:tc>
                  <a:txBody>
                    <a:bodyPr/>
                    <a:lstStyle/>
                    <a:p>
                      <a:pPr algn="ctr" fontAlgn="base"/>
                      <a:r>
                        <a:rPr lang="en-IN" sz="1400" b="1" dirty="0">
                          <a:effectLst/>
                        </a:rPr>
                        <a:t>SYNTAX</a:t>
                      </a:r>
                    </a:p>
                  </a:txBody>
                  <a:tcPr marL="76200" marR="76200" marT="76200" marB="76200" anchor="ctr"/>
                </a:tc>
                <a:extLst>
                  <a:ext uri="{0D108BD9-81ED-4DB2-BD59-A6C34878D82A}">
                    <a16:rowId xmlns:a16="http://schemas.microsoft.com/office/drawing/2014/main" val="2789100982"/>
                  </a:ext>
                </a:extLst>
              </a:tr>
              <a:tr h="370840">
                <a:tc>
                  <a:txBody>
                    <a:bodyPr/>
                    <a:lstStyle/>
                    <a:p>
                      <a:pPr algn="ctr" fontAlgn="ctr"/>
                      <a:r>
                        <a:rPr lang="en-IN" sz="1250" b="0" dirty="0">
                          <a:effectLst/>
                        </a:rPr>
                        <a:t>&amp;</a:t>
                      </a:r>
                    </a:p>
                  </a:txBody>
                  <a:tcPr marL="76200" marR="76200" marT="106680" marB="106680" anchor="ctr"/>
                </a:tc>
                <a:tc>
                  <a:txBody>
                    <a:bodyPr/>
                    <a:lstStyle/>
                    <a:p>
                      <a:pPr algn="ctr" fontAlgn="ctr"/>
                      <a:r>
                        <a:rPr lang="en-IN" sz="1250" b="0">
                          <a:effectLst/>
                        </a:rPr>
                        <a:t>Bitwise AND</a:t>
                      </a:r>
                    </a:p>
                  </a:txBody>
                  <a:tcPr marL="76200" marR="76200" marT="106680" marB="106680" anchor="ctr"/>
                </a:tc>
                <a:tc>
                  <a:txBody>
                    <a:bodyPr/>
                    <a:lstStyle/>
                    <a:p>
                      <a:pPr algn="ctr" fontAlgn="ctr"/>
                      <a:r>
                        <a:rPr lang="en-US" sz="1250" b="0">
                          <a:effectLst/>
                        </a:rPr>
                        <a:t>Result bit 1,if both operand bits are 1;otherwise results bit 0.</a:t>
                      </a:r>
                    </a:p>
                  </a:txBody>
                  <a:tcPr marL="76200" marR="76200" marT="106680" marB="106680" anchor="ctr"/>
                </a:tc>
                <a:tc>
                  <a:txBody>
                    <a:bodyPr/>
                    <a:lstStyle/>
                    <a:p>
                      <a:pPr algn="ctr" fontAlgn="ctr"/>
                      <a:r>
                        <a:rPr lang="en-IN" sz="1250" b="0">
                          <a:effectLst/>
                        </a:rPr>
                        <a:t>x &amp; y</a:t>
                      </a:r>
                    </a:p>
                  </a:txBody>
                  <a:tcPr marL="76200" marR="76200" marT="106680" marB="106680" anchor="ctr"/>
                </a:tc>
                <a:extLst>
                  <a:ext uri="{0D108BD9-81ED-4DB2-BD59-A6C34878D82A}">
                    <a16:rowId xmlns:a16="http://schemas.microsoft.com/office/drawing/2014/main" val="945168127"/>
                  </a:ext>
                </a:extLst>
              </a:tr>
              <a:tr h="370840">
                <a:tc>
                  <a:txBody>
                    <a:bodyPr/>
                    <a:lstStyle/>
                    <a:p>
                      <a:pPr algn="ctr" fontAlgn="ctr"/>
                      <a:r>
                        <a:rPr lang="en-IN" sz="1250" b="0">
                          <a:effectLst/>
                        </a:rPr>
                        <a:t>|</a:t>
                      </a:r>
                    </a:p>
                  </a:txBody>
                  <a:tcPr marL="76200" marR="76200" marT="106680" marB="106680" anchor="ctr"/>
                </a:tc>
                <a:tc>
                  <a:txBody>
                    <a:bodyPr/>
                    <a:lstStyle/>
                    <a:p>
                      <a:pPr algn="ctr" fontAlgn="ctr"/>
                      <a:r>
                        <a:rPr lang="en-IN" sz="1250" b="0">
                          <a:effectLst/>
                        </a:rPr>
                        <a:t>Bitwise OR</a:t>
                      </a:r>
                    </a:p>
                  </a:txBody>
                  <a:tcPr marL="76200" marR="76200" marT="106680" marB="106680" anchor="ctr"/>
                </a:tc>
                <a:tc>
                  <a:txBody>
                    <a:bodyPr/>
                    <a:lstStyle/>
                    <a:p>
                      <a:pPr algn="ctr" fontAlgn="ctr"/>
                      <a:r>
                        <a:rPr lang="en-US" sz="1250" b="0">
                          <a:effectLst/>
                        </a:rPr>
                        <a:t>Result bit 1,if any of the operand bit is 1; otherwise results bit 0.</a:t>
                      </a:r>
                    </a:p>
                  </a:txBody>
                  <a:tcPr marL="76200" marR="76200" marT="106680" marB="106680" anchor="ctr"/>
                </a:tc>
                <a:tc>
                  <a:txBody>
                    <a:bodyPr/>
                    <a:lstStyle/>
                    <a:p>
                      <a:pPr algn="ctr" fontAlgn="ctr"/>
                      <a:r>
                        <a:rPr lang="en-IN" sz="1250" b="0">
                          <a:effectLst/>
                        </a:rPr>
                        <a:t>x | y</a:t>
                      </a:r>
                    </a:p>
                  </a:txBody>
                  <a:tcPr marL="76200" marR="76200" marT="106680" marB="106680" anchor="ctr"/>
                </a:tc>
                <a:extLst>
                  <a:ext uri="{0D108BD9-81ED-4DB2-BD59-A6C34878D82A}">
                    <a16:rowId xmlns:a16="http://schemas.microsoft.com/office/drawing/2014/main" val="961651719"/>
                  </a:ext>
                </a:extLst>
              </a:tr>
              <a:tr h="370840">
                <a:tc>
                  <a:txBody>
                    <a:bodyPr/>
                    <a:lstStyle/>
                    <a:p>
                      <a:pPr algn="ctr" fontAlgn="ctr"/>
                      <a:r>
                        <a:rPr lang="en-IN" sz="1250" b="0">
                          <a:effectLst/>
                        </a:rPr>
                        <a:t>~</a:t>
                      </a:r>
                    </a:p>
                  </a:txBody>
                  <a:tcPr marL="76200" marR="76200" marT="106680" marB="106680" anchor="ctr"/>
                </a:tc>
                <a:tc>
                  <a:txBody>
                    <a:bodyPr/>
                    <a:lstStyle/>
                    <a:p>
                      <a:pPr algn="ctr" fontAlgn="ctr"/>
                      <a:r>
                        <a:rPr lang="en-IN" sz="1250" b="0">
                          <a:effectLst/>
                        </a:rPr>
                        <a:t>Bitwise NOT</a:t>
                      </a:r>
                    </a:p>
                  </a:txBody>
                  <a:tcPr marL="76200" marR="76200" marT="106680" marB="106680" anchor="ctr"/>
                </a:tc>
                <a:tc>
                  <a:txBody>
                    <a:bodyPr/>
                    <a:lstStyle/>
                    <a:p>
                      <a:pPr algn="ctr" fontAlgn="ctr"/>
                      <a:r>
                        <a:rPr lang="en-IN" sz="1250" b="0">
                          <a:effectLst/>
                        </a:rPr>
                        <a:t>inverts individual bits</a:t>
                      </a:r>
                    </a:p>
                  </a:txBody>
                  <a:tcPr marL="76200" marR="76200" marT="106680" marB="106680" anchor="ctr"/>
                </a:tc>
                <a:tc>
                  <a:txBody>
                    <a:bodyPr/>
                    <a:lstStyle/>
                    <a:p>
                      <a:pPr algn="ctr" fontAlgn="ctr"/>
                      <a:r>
                        <a:rPr lang="en-IN" sz="1250" b="0">
                          <a:effectLst/>
                        </a:rPr>
                        <a:t>~x</a:t>
                      </a:r>
                    </a:p>
                  </a:txBody>
                  <a:tcPr marL="76200" marR="76200" marT="106680" marB="106680" anchor="ctr"/>
                </a:tc>
                <a:extLst>
                  <a:ext uri="{0D108BD9-81ED-4DB2-BD59-A6C34878D82A}">
                    <a16:rowId xmlns:a16="http://schemas.microsoft.com/office/drawing/2014/main" val="2162529946"/>
                  </a:ext>
                </a:extLst>
              </a:tr>
              <a:tr h="370840">
                <a:tc>
                  <a:txBody>
                    <a:bodyPr/>
                    <a:lstStyle/>
                    <a:p>
                      <a:pPr algn="ctr" fontAlgn="ctr"/>
                      <a:r>
                        <a:rPr lang="en-IN" sz="1250" b="0">
                          <a:effectLst/>
                        </a:rPr>
                        <a:t>^</a:t>
                      </a:r>
                    </a:p>
                  </a:txBody>
                  <a:tcPr marL="76200" marR="76200" marT="106680" marB="106680" anchor="ctr"/>
                </a:tc>
                <a:tc>
                  <a:txBody>
                    <a:bodyPr/>
                    <a:lstStyle/>
                    <a:p>
                      <a:pPr algn="ctr" fontAlgn="ctr"/>
                      <a:r>
                        <a:rPr lang="en-IN" sz="1250" b="0">
                          <a:effectLst/>
                        </a:rPr>
                        <a:t>Bitwise XOR</a:t>
                      </a:r>
                    </a:p>
                  </a:txBody>
                  <a:tcPr marL="76200" marR="76200" marT="106680" marB="106680" anchor="ctr"/>
                </a:tc>
                <a:tc>
                  <a:txBody>
                    <a:bodyPr/>
                    <a:lstStyle/>
                    <a:p>
                      <a:pPr algn="ctr" fontAlgn="base"/>
                      <a:r>
                        <a:rPr lang="en-US" sz="1250" b="0">
                          <a:effectLst/>
                        </a:rPr>
                        <a:t>Results bit 1,if any of the operand bit is 1 but not both, otherwise </a:t>
                      </a:r>
                    </a:p>
                    <a:p>
                      <a:pPr algn="ctr" fontAlgn="base"/>
                      <a:r>
                        <a:rPr lang="en-US" sz="1250" b="0">
                          <a:effectLst/>
                        </a:rPr>
                        <a:t>results bit 0.</a:t>
                      </a:r>
                    </a:p>
                  </a:txBody>
                  <a:tcPr marL="76200" marR="76200" marT="106680" marB="106680" anchor="ctr"/>
                </a:tc>
                <a:tc>
                  <a:txBody>
                    <a:bodyPr/>
                    <a:lstStyle/>
                    <a:p>
                      <a:pPr algn="ctr" fontAlgn="ctr"/>
                      <a:r>
                        <a:rPr lang="en-IN" sz="1250" b="0">
                          <a:effectLst/>
                        </a:rPr>
                        <a:t>x ^ y</a:t>
                      </a:r>
                    </a:p>
                  </a:txBody>
                  <a:tcPr marL="76200" marR="76200" marT="106680" marB="106680" anchor="ctr"/>
                </a:tc>
                <a:extLst>
                  <a:ext uri="{0D108BD9-81ED-4DB2-BD59-A6C34878D82A}">
                    <a16:rowId xmlns:a16="http://schemas.microsoft.com/office/drawing/2014/main" val="1227265536"/>
                  </a:ext>
                </a:extLst>
              </a:tr>
              <a:tr h="370840">
                <a:tc>
                  <a:txBody>
                    <a:bodyPr/>
                    <a:lstStyle/>
                    <a:p>
                      <a:pPr algn="ctr" fontAlgn="ctr"/>
                      <a:r>
                        <a:rPr lang="en-IN" sz="1250" b="0">
                          <a:effectLst/>
                        </a:rPr>
                        <a:t>&gt;&gt;</a:t>
                      </a:r>
                    </a:p>
                  </a:txBody>
                  <a:tcPr marL="76200" marR="76200" marT="106680" marB="106680" anchor="ctr"/>
                </a:tc>
                <a:tc>
                  <a:txBody>
                    <a:bodyPr/>
                    <a:lstStyle/>
                    <a:p>
                      <a:pPr algn="ctr" fontAlgn="ctr"/>
                      <a:r>
                        <a:rPr lang="en-IN" sz="1250" b="0">
                          <a:effectLst/>
                        </a:rPr>
                        <a:t>Bitwise right shift</a:t>
                      </a:r>
                    </a:p>
                  </a:txBody>
                  <a:tcPr marL="76200" marR="76200" marT="106680" marB="106680" anchor="ctr"/>
                </a:tc>
                <a:tc>
                  <a:txBody>
                    <a:bodyPr/>
                    <a:lstStyle/>
                    <a:p>
                      <a:pPr algn="ctr" fontAlgn="base"/>
                      <a:r>
                        <a:rPr lang="en-US" sz="1250" b="0">
                          <a:effectLst/>
                        </a:rPr>
                        <a:t>The left operand’s value is moved toward right by the number of bits </a:t>
                      </a:r>
                    </a:p>
                    <a:p>
                      <a:pPr algn="ctr" fontAlgn="base"/>
                      <a:r>
                        <a:rPr lang="en-US" sz="1250" b="0">
                          <a:effectLst/>
                        </a:rPr>
                        <a:t>specified by the right operand.</a:t>
                      </a:r>
                    </a:p>
                  </a:txBody>
                  <a:tcPr marL="76200" marR="76200" marT="106680" marB="106680" anchor="ctr"/>
                </a:tc>
                <a:tc>
                  <a:txBody>
                    <a:bodyPr/>
                    <a:lstStyle/>
                    <a:p>
                      <a:pPr algn="ctr" fontAlgn="ctr"/>
                      <a:r>
                        <a:rPr lang="en-IN" sz="1250" b="0">
                          <a:effectLst/>
                        </a:rPr>
                        <a:t>x&gt;&gt;</a:t>
                      </a:r>
                    </a:p>
                  </a:txBody>
                  <a:tcPr marL="76200" marR="76200" marT="106680" marB="106680" anchor="ctr"/>
                </a:tc>
                <a:extLst>
                  <a:ext uri="{0D108BD9-81ED-4DB2-BD59-A6C34878D82A}">
                    <a16:rowId xmlns:a16="http://schemas.microsoft.com/office/drawing/2014/main" val="4168717436"/>
                  </a:ext>
                </a:extLst>
              </a:tr>
              <a:tr h="370840">
                <a:tc>
                  <a:txBody>
                    <a:bodyPr/>
                    <a:lstStyle/>
                    <a:p>
                      <a:pPr algn="ctr" fontAlgn="ctr"/>
                      <a:r>
                        <a:rPr lang="en-IN" sz="1250" b="0">
                          <a:effectLst/>
                        </a:rPr>
                        <a:t>&lt;&lt;</a:t>
                      </a:r>
                    </a:p>
                  </a:txBody>
                  <a:tcPr marL="76200" marR="76200" marT="106680" marB="106680" anchor="ctr"/>
                </a:tc>
                <a:tc>
                  <a:txBody>
                    <a:bodyPr/>
                    <a:lstStyle/>
                    <a:p>
                      <a:pPr algn="ctr" fontAlgn="ctr"/>
                      <a:r>
                        <a:rPr lang="en-IN" sz="1250" b="0">
                          <a:effectLst/>
                        </a:rPr>
                        <a:t>Bitwise left shift</a:t>
                      </a:r>
                    </a:p>
                  </a:txBody>
                  <a:tcPr marL="76200" marR="76200" marT="106680" marB="106680" anchor="ctr"/>
                </a:tc>
                <a:tc>
                  <a:txBody>
                    <a:bodyPr/>
                    <a:lstStyle/>
                    <a:p>
                      <a:pPr algn="ctr" fontAlgn="base"/>
                      <a:r>
                        <a:rPr lang="en-US" sz="1250" b="0">
                          <a:effectLst/>
                        </a:rPr>
                        <a:t>The left operand’s value is moved toward left by the number of bits </a:t>
                      </a:r>
                    </a:p>
                    <a:p>
                      <a:pPr algn="ctr" fontAlgn="base"/>
                      <a:r>
                        <a:rPr lang="en-US" sz="1250" b="0">
                          <a:effectLst/>
                        </a:rPr>
                        <a:t>specified by the right operand.</a:t>
                      </a:r>
                    </a:p>
                  </a:txBody>
                  <a:tcPr marL="76200" marR="76200" marT="106680" marB="106680" anchor="ctr"/>
                </a:tc>
                <a:tc>
                  <a:txBody>
                    <a:bodyPr/>
                    <a:lstStyle/>
                    <a:p>
                      <a:pPr algn="ctr" fontAlgn="ctr"/>
                      <a:r>
                        <a:rPr lang="en-IN" sz="1250" b="0" dirty="0">
                          <a:effectLst/>
                        </a:rPr>
                        <a:t>x&lt;&lt;</a:t>
                      </a:r>
                    </a:p>
                  </a:txBody>
                  <a:tcPr marL="76200" marR="76200" marT="106680" marB="106680" anchor="ctr"/>
                </a:tc>
                <a:extLst>
                  <a:ext uri="{0D108BD9-81ED-4DB2-BD59-A6C34878D82A}">
                    <a16:rowId xmlns:a16="http://schemas.microsoft.com/office/drawing/2014/main" val="2808987041"/>
                  </a:ext>
                </a:extLst>
              </a:tr>
            </a:tbl>
          </a:graphicData>
        </a:graphic>
      </p:graphicFrame>
    </p:spTree>
    <p:extLst>
      <p:ext uri="{BB962C8B-B14F-4D97-AF65-F5344CB8AC3E}">
        <p14:creationId xmlns:p14="http://schemas.microsoft.com/office/powerpoint/2010/main" val="2561412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49DB2-42FE-A0C3-5E3C-B710CEF770CB}"/>
              </a:ext>
            </a:extLst>
          </p:cNvPr>
          <p:cNvSpPr>
            <a:spLocks noGrp="1"/>
          </p:cNvSpPr>
          <p:nvPr>
            <p:ph type="title"/>
          </p:nvPr>
        </p:nvSpPr>
        <p:spPr>
          <a:xfrm>
            <a:off x="838200" y="87219"/>
            <a:ext cx="10515600" cy="1325563"/>
          </a:xfrm>
        </p:spPr>
        <p:txBody>
          <a:bodyPr/>
          <a:lstStyle/>
          <a:p>
            <a:r>
              <a:rPr lang="en-IN" spc="-5" dirty="0"/>
              <a:t>Python</a:t>
            </a:r>
            <a:r>
              <a:rPr lang="en-IN" spc="-65" dirty="0"/>
              <a:t> </a:t>
            </a:r>
            <a:r>
              <a:rPr lang="en-IN" spc="-5" dirty="0"/>
              <a:t>Operators: Bitwise Shift </a:t>
            </a:r>
            <a:endParaRPr lang="en-IN" dirty="0"/>
          </a:p>
        </p:txBody>
      </p:sp>
      <p:sp>
        <p:nvSpPr>
          <p:cNvPr id="4" name="Rectangle 1">
            <a:extLst>
              <a:ext uri="{FF2B5EF4-FFF2-40B4-BE49-F238E27FC236}">
                <a16:creationId xmlns:a16="http://schemas.microsoft.com/office/drawing/2014/main" id="{81502325-65CE-5558-8E04-87BDF2ADDC26}"/>
              </a:ext>
            </a:extLst>
          </p:cNvPr>
          <p:cNvSpPr>
            <a:spLocks noGrp="1" noChangeArrowheads="1"/>
          </p:cNvSpPr>
          <p:nvPr>
            <p:ph idx="1"/>
          </p:nvPr>
        </p:nvSpPr>
        <p:spPr bwMode="auto">
          <a:xfrm>
            <a:off x="1098178" y="1007701"/>
            <a:ext cx="9354669" cy="5850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Right Shift : </a:t>
            </a:r>
            <a:r>
              <a:rPr lang="en-US" sz="1600" b="1" dirty="0">
                <a:solidFill>
                  <a:srgbClr val="273239"/>
                </a:solidFill>
                <a:latin typeface="Times New Roman" panose="02020603050405020304" pitchFamily="18" charset="0"/>
                <a:cs typeface="Times New Roman" panose="02020603050405020304" pitchFamily="18" charset="0"/>
              </a:rPr>
              <a:t>Shifts the bits of the number to the right and fills 0 on voids left( fills 1 in the case of a negative number) as a result.</a:t>
            </a:r>
            <a:endParaRPr lang="en-US" altLang="en-US" sz="1600" b="1" dirty="0">
              <a:solidFill>
                <a:srgbClr val="273239"/>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273239"/>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Example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a = 10 = 0000 1010 (Binary)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3239"/>
                </a:solidFill>
                <a:effectLst/>
                <a:latin typeface="Times New Roman" panose="02020603050405020304" pitchFamily="18" charset="0"/>
                <a:cs typeface="Times New Roman" panose="02020603050405020304" pitchFamily="18" charset="0"/>
              </a:rPr>
              <a:t>a &gt;&gt; 1 = 0000 0101 = 5</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latin typeface="Times New Roman" panose="02020603050405020304" pitchFamily="18" charset="0"/>
                <a:cs typeface="Times New Roman" panose="02020603050405020304" pitchFamily="18" charset="0"/>
              </a:rPr>
              <a:t>Example 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Times New Roman" panose="02020603050405020304" pitchFamily="18" charset="0"/>
                <a:cs typeface="Times New Roman" panose="02020603050405020304" pitchFamily="18" charset="0"/>
              </a:rPr>
              <a:t> a = -10 = 1111 0110 (Binary)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Times New Roman" panose="02020603050405020304" pitchFamily="18" charset="0"/>
                <a:cs typeface="Times New Roman" panose="02020603050405020304" pitchFamily="18" charset="0"/>
              </a:rPr>
              <a:t>a &gt;&gt; 1 = 1111 1011 = -5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600" b="1" dirty="0">
                <a:solidFill>
                  <a:srgbClr val="273239"/>
                </a:solidFill>
                <a:latin typeface="Times New Roman" panose="02020603050405020304" pitchFamily="18" charset="0"/>
                <a:cs typeface="Times New Roman" panose="02020603050405020304" pitchFamily="18" charset="0"/>
              </a:rPr>
              <a:t>left shift: Shifts the bits of the number to the left and fills 0 on voids right as a result.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273239"/>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rgbClr val="273239"/>
                </a:solidFill>
                <a:latin typeface="Times New Roman" panose="02020603050405020304" pitchFamily="18" charset="0"/>
                <a:cs typeface="Times New Roman" panose="02020603050405020304" pitchFamily="18" charset="0"/>
              </a:rPr>
              <a:t>Example 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73239"/>
                </a:solidFill>
                <a:latin typeface="Times New Roman" panose="02020603050405020304" pitchFamily="18" charset="0"/>
                <a:cs typeface="Times New Roman" panose="02020603050405020304" pitchFamily="18" charset="0"/>
              </a:rPr>
              <a:t>a = 5 = 0000 0101 (Binary)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73239"/>
                </a:solidFill>
                <a:latin typeface="Times New Roman" panose="02020603050405020304" pitchFamily="18" charset="0"/>
                <a:cs typeface="Times New Roman" panose="02020603050405020304" pitchFamily="18" charset="0"/>
              </a:rPr>
              <a:t>a &lt;&lt; 1 = 0000 1010 = 10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73239"/>
                </a:solidFill>
                <a:latin typeface="Times New Roman" panose="02020603050405020304" pitchFamily="18" charset="0"/>
                <a:cs typeface="Times New Roman" panose="02020603050405020304" pitchFamily="18" charset="0"/>
              </a:rPr>
              <a:t>a &lt;&lt; 2 = 0001 0100 = 20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273239"/>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rgbClr val="273239"/>
                </a:solidFill>
                <a:latin typeface="Times New Roman" panose="02020603050405020304" pitchFamily="18" charset="0"/>
                <a:cs typeface="Times New Roman" panose="02020603050405020304" pitchFamily="18" charset="0"/>
              </a:rPr>
              <a:t>Example 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73239"/>
                </a:solidFill>
                <a:latin typeface="Times New Roman" panose="02020603050405020304" pitchFamily="18" charset="0"/>
                <a:cs typeface="Times New Roman" panose="02020603050405020304" pitchFamily="18" charset="0"/>
              </a:rPr>
              <a:t>b = -10 = 1111 0110 (Binary)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73239"/>
                </a:solidFill>
                <a:latin typeface="Times New Roman" panose="02020603050405020304" pitchFamily="18" charset="0"/>
                <a:cs typeface="Times New Roman" panose="02020603050405020304" pitchFamily="18" charset="0"/>
              </a:rPr>
              <a:t>b &lt;&lt; 1 = 1110 1100 = -20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73239"/>
                </a:solidFill>
                <a:latin typeface="Times New Roman" panose="02020603050405020304" pitchFamily="18" charset="0"/>
                <a:cs typeface="Times New Roman" panose="02020603050405020304" pitchFamily="18" charset="0"/>
              </a:rPr>
              <a:t>b &lt;&lt; 2 = 1101 1000 = -40 </a:t>
            </a:r>
          </a:p>
        </p:txBody>
      </p:sp>
    </p:spTree>
    <p:extLst>
      <p:ext uri="{BB962C8B-B14F-4D97-AF65-F5344CB8AC3E}">
        <p14:creationId xmlns:p14="http://schemas.microsoft.com/office/powerpoint/2010/main" val="3111531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8A905-9D21-874A-BAF5-25A4185688B8}"/>
              </a:ext>
            </a:extLst>
          </p:cNvPr>
          <p:cNvSpPr>
            <a:spLocks noGrp="1"/>
          </p:cNvSpPr>
          <p:nvPr>
            <p:ph type="title"/>
          </p:nvPr>
        </p:nvSpPr>
        <p:spPr/>
        <p:txBody>
          <a:bodyPr/>
          <a:lstStyle/>
          <a:p>
            <a:r>
              <a:rPr lang="en-IN" spc="-5" dirty="0"/>
              <a:t>Python:</a:t>
            </a:r>
            <a:r>
              <a:rPr lang="en-IN" spc="-35" dirty="0"/>
              <a:t> </a:t>
            </a:r>
            <a:r>
              <a:rPr lang="en-IN" dirty="0"/>
              <a:t>If</a:t>
            </a:r>
            <a:r>
              <a:rPr lang="en-IN" spc="-30" dirty="0"/>
              <a:t> </a:t>
            </a:r>
            <a:r>
              <a:rPr lang="en-IN" spc="-5" dirty="0"/>
              <a:t>Statement</a:t>
            </a:r>
            <a:endParaRPr lang="en-IN" dirty="0"/>
          </a:p>
        </p:txBody>
      </p:sp>
      <p:pic>
        <p:nvPicPr>
          <p:cNvPr id="4" name="object 3">
            <a:extLst>
              <a:ext uri="{FF2B5EF4-FFF2-40B4-BE49-F238E27FC236}">
                <a16:creationId xmlns:a16="http://schemas.microsoft.com/office/drawing/2014/main" id="{FF9285F5-6625-F60B-FE30-5FFD57EC9A68}"/>
              </a:ext>
            </a:extLst>
          </p:cNvPr>
          <p:cNvPicPr>
            <a:picLocks noGrp="1"/>
          </p:cNvPicPr>
          <p:nvPr>
            <p:ph idx="1"/>
          </p:nvPr>
        </p:nvPicPr>
        <p:blipFill>
          <a:blip r:embed="rId2" cstate="print"/>
          <a:stretch>
            <a:fillRect/>
          </a:stretch>
        </p:blipFill>
        <p:spPr>
          <a:xfrm>
            <a:off x="1562666" y="2082246"/>
            <a:ext cx="9066667" cy="3838095"/>
          </a:xfrm>
          <a:prstGeom prst="rect">
            <a:avLst/>
          </a:prstGeom>
        </p:spPr>
      </p:pic>
    </p:spTree>
    <p:extLst>
      <p:ext uri="{BB962C8B-B14F-4D97-AF65-F5344CB8AC3E}">
        <p14:creationId xmlns:p14="http://schemas.microsoft.com/office/powerpoint/2010/main" val="2410216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4C7AC-EEDF-E1EC-9E62-8F6C79FE0489}"/>
              </a:ext>
            </a:extLst>
          </p:cNvPr>
          <p:cNvSpPr>
            <a:spLocks noGrp="1"/>
          </p:cNvSpPr>
          <p:nvPr>
            <p:ph type="title"/>
          </p:nvPr>
        </p:nvSpPr>
        <p:spPr/>
        <p:txBody>
          <a:bodyPr/>
          <a:lstStyle/>
          <a:p>
            <a:r>
              <a:rPr lang="en-IN" dirty="0"/>
              <a:t>If</a:t>
            </a:r>
            <a:r>
              <a:rPr lang="en-IN" spc="-30" dirty="0"/>
              <a:t> </a:t>
            </a:r>
            <a:r>
              <a:rPr lang="en-IN" spc="-5" dirty="0"/>
              <a:t>Statement</a:t>
            </a:r>
            <a:endParaRPr lang="en-IN" dirty="0"/>
          </a:p>
        </p:txBody>
      </p:sp>
      <p:pic>
        <p:nvPicPr>
          <p:cNvPr id="2054" name="Picture 6" descr="If Statement in Python | Syntax, Example - Scientech Easy">
            <a:extLst>
              <a:ext uri="{FF2B5EF4-FFF2-40B4-BE49-F238E27FC236}">
                <a16:creationId xmlns:a16="http://schemas.microsoft.com/office/drawing/2014/main" id="{212BFC32-07A6-DFD1-C5C9-97BA7F0F56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091" y="1974758"/>
            <a:ext cx="5876925"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201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E337C-0477-D825-B901-20B6EB0C6926}"/>
              </a:ext>
            </a:extLst>
          </p:cNvPr>
          <p:cNvSpPr>
            <a:spLocks noGrp="1"/>
          </p:cNvSpPr>
          <p:nvPr>
            <p:ph type="title"/>
          </p:nvPr>
        </p:nvSpPr>
        <p:spPr/>
        <p:txBody>
          <a:bodyPr/>
          <a:lstStyle/>
          <a:p>
            <a:r>
              <a:rPr lang="en-IN" dirty="0"/>
              <a:t>If</a:t>
            </a:r>
            <a:r>
              <a:rPr lang="en-IN" spc="-30" dirty="0"/>
              <a:t> </a:t>
            </a:r>
            <a:r>
              <a:rPr lang="en-IN" spc="-5" dirty="0"/>
              <a:t>Statement</a:t>
            </a:r>
            <a:endParaRPr lang="en-IN" dirty="0"/>
          </a:p>
        </p:txBody>
      </p:sp>
      <p:sp>
        <p:nvSpPr>
          <p:cNvPr id="3" name="Content Placeholder 2">
            <a:extLst>
              <a:ext uri="{FF2B5EF4-FFF2-40B4-BE49-F238E27FC236}">
                <a16:creationId xmlns:a16="http://schemas.microsoft.com/office/drawing/2014/main" id="{AF3973FA-95D5-ED71-E87E-8DF773659DA2}"/>
              </a:ext>
            </a:extLst>
          </p:cNvPr>
          <p:cNvSpPr>
            <a:spLocks noGrp="1"/>
          </p:cNvSpPr>
          <p:nvPr>
            <p:ph idx="1"/>
          </p:nvPr>
        </p:nvSpPr>
        <p:spPr/>
        <p:txBody>
          <a:bodyPr>
            <a:normAutofit/>
          </a:bodyPr>
          <a:lstStyle/>
          <a:p>
            <a:pPr algn="just"/>
            <a:r>
              <a:rPr lang="en-US" sz="2400" dirty="0"/>
              <a:t>When &lt;condition&gt; is evaluated by Python, it’ll become either True or False (Booleans). Thus, if the condition is True (</a:t>
            </a:r>
            <a:r>
              <a:rPr lang="en-US" sz="2400" dirty="0" err="1"/>
              <a:t>i.e</a:t>
            </a:r>
            <a:r>
              <a:rPr lang="en-US" sz="2400" dirty="0"/>
              <a:t>, it is met), the &lt;expression&gt; will be executed, but if &lt;condition&gt; is False (i.e., it is not met), the &lt;expression&gt; won’t be executed.</a:t>
            </a:r>
          </a:p>
          <a:p>
            <a:pPr algn="just"/>
            <a:endParaRPr lang="en-US" sz="2400" dirty="0"/>
          </a:p>
          <a:p>
            <a:pPr marL="0" indent="0" algn="just">
              <a:buNone/>
            </a:pPr>
            <a:r>
              <a:rPr lang="en-US" sz="2200" dirty="0">
                <a:solidFill>
                  <a:schemeClr val="accent2">
                    <a:lumMod val="75000"/>
                  </a:schemeClr>
                </a:solidFill>
              </a:rPr>
              <a:t># Basic if statement</a:t>
            </a:r>
          </a:p>
          <a:p>
            <a:pPr marL="457200" lvl="1" indent="0" algn="just">
              <a:buNone/>
            </a:pPr>
            <a:r>
              <a:rPr lang="en-US" sz="2000" dirty="0">
                <a:solidFill>
                  <a:schemeClr val="accent2">
                    <a:lumMod val="75000"/>
                  </a:schemeClr>
                </a:solidFill>
              </a:rPr>
              <a:t>x = 3</a:t>
            </a:r>
          </a:p>
          <a:p>
            <a:pPr marL="457200" lvl="1" indent="0" algn="just">
              <a:buNone/>
            </a:pPr>
            <a:r>
              <a:rPr lang="en-US" sz="2000" dirty="0">
                <a:solidFill>
                  <a:schemeClr val="accent2">
                    <a:lumMod val="75000"/>
                  </a:schemeClr>
                </a:solidFill>
              </a:rPr>
              <a:t>y = 10</a:t>
            </a:r>
          </a:p>
          <a:p>
            <a:pPr marL="457200" lvl="1" indent="0" algn="just">
              <a:buNone/>
            </a:pPr>
            <a:r>
              <a:rPr lang="en-US" sz="2000" dirty="0">
                <a:solidFill>
                  <a:schemeClr val="accent2">
                    <a:lumMod val="75000"/>
                  </a:schemeClr>
                </a:solidFill>
              </a:rPr>
              <a:t>if x &lt; y:</a:t>
            </a:r>
          </a:p>
          <a:p>
            <a:pPr marL="457200" lvl="1" indent="0" algn="just">
              <a:buNone/>
            </a:pPr>
            <a:r>
              <a:rPr lang="en-US" sz="2000" dirty="0">
                <a:solidFill>
                  <a:schemeClr val="accent2">
                    <a:lumMod val="75000"/>
                  </a:schemeClr>
                </a:solidFill>
              </a:rPr>
              <a:t>    print("x is smaller than y.")</a:t>
            </a:r>
            <a:endParaRPr lang="en-IN" sz="2000" dirty="0">
              <a:solidFill>
                <a:schemeClr val="accent2">
                  <a:lumMod val="75000"/>
                </a:schemeClr>
              </a:solidFill>
            </a:endParaRPr>
          </a:p>
        </p:txBody>
      </p:sp>
    </p:spTree>
    <p:extLst>
      <p:ext uri="{BB962C8B-B14F-4D97-AF65-F5344CB8AC3E}">
        <p14:creationId xmlns:p14="http://schemas.microsoft.com/office/powerpoint/2010/main" val="3529143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B8D9-9E5A-02CA-0C2D-D82FFD261443}"/>
              </a:ext>
            </a:extLst>
          </p:cNvPr>
          <p:cNvSpPr>
            <a:spLocks noGrp="1"/>
          </p:cNvSpPr>
          <p:nvPr>
            <p:ph type="title"/>
          </p:nvPr>
        </p:nvSpPr>
        <p:spPr/>
        <p:txBody>
          <a:bodyPr/>
          <a:lstStyle/>
          <a:p>
            <a:r>
              <a:rPr lang="en-IN" dirty="0"/>
              <a:t>else statement</a:t>
            </a:r>
          </a:p>
        </p:txBody>
      </p:sp>
      <p:sp>
        <p:nvSpPr>
          <p:cNvPr id="3" name="Content Placeholder 2">
            <a:extLst>
              <a:ext uri="{FF2B5EF4-FFF2-40B4-BE49-F238E27FC236}">
                <a16:creationId xmlns:a16="http://schemas.microsoft.com/office/drawing/2014/main" id="{0D352B36-8584-E1D7-1FCE-8261B02E223C}"/>
              </a:ext>
            </a:extLst>
          </p:cNvPr>
          <p:cNvSpPr>
            <a:spLocks noGrp="1"/>
          </p:cNvSpPr>
          <p:nvPr>
            <p:ph idx="1"/>
          </p:nvPr>
        </p:nvSpPr>
        <p:spPr/>
        <p:txBody>
          <a:bodyPr>
            <a:normAutofit/>
          </a:bodyPr>
          <a:lstStyle/>
          <a:p>
            <a:r>
              <a:rPr lang="en-US" dirty="0"/>
              <a:t>What if we want to execute some code if the condition isn't met? We add an else statement below the if statement. Let’s look at an example</a:t>
            </a:r>
          </a:p>
          <a:p>
            <a:pPr marL="0" indent="0">
              <a:buNone/>
            </a:pPr>
            <a:r>
              <a:rPr lang="en-US" dirty="0"/>
              <a:t>  # else statement</a:t>
            </a:r>
          </a:p>
          <a:p>
            <a:pPr marL="457200" lvl="1" indent="0">
              <a:buNone/>
            </a:pPr>
            <a:endParaRPr lang="en-US" sz="2200" dirty="0"/>
          </a:p>
          <a:p>
            <a:pPr marL="457200" lvl="1" indent="0">
              <a:buNone/>
            </a:pPr>
            <a:r>
              <a:rPr lang="en-US" sz="2200" dirty="0"/>
              <a:t>x = 3</a:t>
            </a:r>
          </a:p>
          <a:p>
            <a:pPr marL="457200" lvl="1" indent="0">
              <a:buNone/>
            </a:pPr>
            <a:r>
              <a:rPr lang="en-US" sz="2200" dirty="0"/>
              <a:t>y = 10</a:t>
            </a:r>
          </a:p>
          <a:p>
            <a:pPr marL="457200" lvl="1" indent="0">
              <a:buNone/>
            </a:pPr>
            <a:r>
              <a:rPr lang="en-US" sz="2200" dirty="0"/>
              <a:t>if x &gt; y:</a:t>
            </a:r>
          </a:p>
          <a:p>
            <a:pPr marL="457200" lvl="1" indent="0">
              <a:buNone/>
            </a:pPr>
            <a:r>
              <a:rPr lang="en-US" sz="2200" dirty="0"/>
              <a:t>    print("x is greater than y.")</a:t>
            </a:r>
          </a:p>
          <a:p>
            <a:pPr marL="457200" lvl="1" indent="0">
              <a:buNone/>
            </a:pPr>
            <a:r>
              <a:rPr lang="en-US" sz="2200" dirty="0"/>
              <a:t>else:</a:t>
            </a:r>
          </a:p>
          <a:p>
            <a:pPr marL="457200" lvl="1" indent="0">
              <a:buNone/>
            </a:pPr>
            <a:r>
              <a:rPr lang="en-US" sz="2200" dirty="0"/>
              <a:t>    print("x is smaller than y.").</a:t>
            </a:r>
          </a:p>
          <a:p>
            <a:endParaRPr lang="en-IN" dirty="0"/>
          </a:p>
        </p:txBody>
      </p:sp>
    </p:spTree>
    <p:extLst>
      <p:ext uri="{BB962C8B-B14F-4D97-AF65-F5344CB8AC3E}">
        <p14:creationId xmlns:p14="http://schemas.microsoft.com/office/powerpoint/2010/main" val="1105295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E467C-19F4-56ED-A4E6-4322C80838DE}"/>
              </a:ext>
            </a:extLst>
          </p:cNvPr>
          <p:cNvSpPr>
            <a:spLocks noGrp="1"/>
          </p:cNvSpPr>
          <p:nvPr>
            <p:ph type="title"/>
          </p:nvPr>
        </p:nvSpPr>
        <p:spPr/>
        <p:txBody>
          <a:bodyPr/>
          <a:lstStyle/>
          <a:p>
            <a:r>
              <a:rPr lang="en-US" b="0" i="0" dirty="0">
                <a:solidFill>
                  <a:srgbClr val="000000"/>
                </a:solidFill>
                <a:effectLst/>
                <a:latin typeface="var(--ff-lato)"/>
              </a:rPr>
              <a:t>The </a:t>
            </a:r>
            <a:r>
              <a:rPr lang="en-US" b="0" i="1" dirty="0" err="1">
                <a:solidFill>
                  <a:srgbClr val="000000"/>
                </a:solidFill>
                <a:effectLst/>
                <a:latin typeface="var(--ff-lato)"/>
              </a:rPr>
              <a:t>elif</a:t>
            </a:r>
            <a:r>
              <a:rPr lang="en-US" b="0" i="0" dirty="0">
                <a:solidFill>
                  <a:srgbClr val="000000"/>
                </a:solidFill>
                <a:effectLst/>
                <a:latin typeface="var(--ff-lato)"/>
              </a:rPr>
              <a:t> Statement</a:t>
            </a:r>
            <a:br>
              <a:rPr lang="en-US" b="0" i="0" dirty="0">
                <a:solidFill>
                  <a:srgbClr val="000000"/>
                </a:solidFill>
                <a:effectLst/>
                <a:latin typeface="var(--ff-lato)"/>
              </a:rPr>
            </a:br>
            <a:endParaRPr lang="en-IN" dirty="0"/>
          </a:p>
        </p:txBody>
      </p:sp>
      <p:sp>
        <p:nvSpPr>
          <p:cNvPr id="3" name="Content Placeholder 2">
            <a:extLst>
              <a:ext uri="{FF2B5EF4-FFF2-40B4-BE49-F238E27FC236}">
                <a16:creationId xmlns:a16="http://schemas.microsoft.com/office/drawing/2014/main" id="{E0AFC69B-26DC-EF9B-689B-F63253C942D3}"/>
              </a:ext>
            </a:extLst>
          </p:cNvPr>
          <p:cNvSpPr>
            <a:spLocks noGrp="1"/>
          </p:cNvSpPr>
          <p:nvPr>
            <p:ph idx="1"/>
          </p:nvPr>
        </p:nvSpPr>
        <p:spPr/>
        <p:txBody>
          <a:bodyPr>
            <a:normAutofit lnSpcReduction="10000"/>
          </a:bodyPr>
          <a:lstStyle/>
          <a:p>
            <a:pPr algn="just"/>
            <a:r>
              <a:rPr lang="en-US" sz="2400" dirty="0"/>
              <a:t>The </a:t>
            </a:r>
            <a:r>
              <a:rPr lang="en-US" sz="2400" dirty="0" err="1"/>
              <a:t>elif</a:t>
            </a:r>
            <a:r>
              <a:rPr lang="en-US" sz="2400" dirty="0"/>
              <a:t> statement allows you to check multiple expressions for TRUE and execute a block of code as soon as one of the conditions evaluates to TRUE.</a:t>
            </a:r>
          </a:p>
          <a:p>
            <a:pPr algn="just"/>
            <a:r>
              <a:rPr lang="en-US" sz="2400" dirty="0"/>
              <a:t>Similar to the else, the </a:t>
            </a:r>
            <a:r>
              <a:rPr lang="en-US" sz="2400" dirty="0" err="1"/>
              <a:t>elif</a:t>
            </a:r>
            <a:r>
              <a:rPr lang="en-US" sz="2400" dirty="0"/>
              <a:t> statement is optional. However, unlike else, for which there can be at most one statement, there can be an arbitrary number of </a:t>
            </a:r>
            <a:r>
              <a:rPr lang="en-US" sz="2400" dirty="0" err="1"/>
              <a:t>elif</a:t>
            </a:r>
            <a:r>
              <a:rPr lang="en-US" sz="2400" dirty="0"/>
              <a:t> statements following an if.</a:t>
            </a:r>
          </a:p>
          <a:p>
            <a:pPr marL="914400" lvl="2" indent="0">
              <a:buNone/>
            </a:pPr>
            <a:r>
              <a:rPr lang="en-US" dirty="0"/>
              <a:t>if expression1:</a:t>
            </a:r>
          </a:p>
          <a:p>
            <a:pPr marL="914400" lvl="2" indent="0">
              <a:buNone/>
            </a:pPr>
            <a:r>
              <a:rPr lang="en-US" dirty="0"/>
              <a:t>   statement(s)</a:t>
            </a:r>
          </a:p>
          <a:p>
            <a:pPr marL="914400" lvl="2" indent="0">
              <a:buNone/>
            </a:pPr>
            <a:r>
              <a:rPr lang="en-US" dirty="0" err="1"/>
              <a:t>elif</a:t>
            </a:r>
            <a:r>
              <a:rPr lang="en-US" dirty="0"/>
              <a:t> expression2:</a:t>
            </a:r>
          </a:p>
          <a:p>
            <a:pPr marL="914400" lvl="2" indent="0">
              <a:buNone/>
            </a:pPr>
            <a:r>
              <a:rPr lang="en-US" dirty="0"/>
              <a:t>   statement(s)</a:t>
            </a:r>
          </a:p>
          <a:p>
            <a:pPr marL="914400" lvl="2" indent="0">
              <a:buNone/>
            </a:pPr>
            <a:r>
              <a:rPr lang="en-US" dirty="0" err="1"/>
              <a:t>elif</a:t>
            </a:r>
            <a:r>
              <a:rPr lang="en-US" dirty="0"/>
              <a:t> expression3:</a:t>
            </a:r>
          </a:p>
          <a:p>
            <a:pPr marL="914400" lvl="2" indent="0">
              <a:buNone/>
            </a:pPr>
            <a:r>
              <a:rPr lang="en-US" dirty="0"/>
              <a:t>   statement(s)</a:t>
            </a:r>
          </a:p>
          <a:p>
            <a:pPr marL="914400" lvl="2" indent="0">
              <a:buNone/>
            </a:pPr>
            <a:r>
              <a:rPr lang="en-US" dirty="0"/>
              <a:t>else:</a:t>
            </a:r>
          </a:p>
          <a:p>
            <a:pPr marL="914400" lvl="2" indent="0">
              <a:buNone/>
            </a:pPr>
            <a:r>
              <a:rPr lang="en-US" dirty="0"/>
              <a:t>   statement(s)</a:t>
            </a:r>
            <a:endParaRPr lang="en-IN" dirty="0"/>
          </a:p>
        </p:txBody>
      </p:sp>
    </p:spTree>
    <p:extLst>
      <p:ext uri="{BB962C8B-B14F-4D97-AF65-F5344CB8AC3E}">
        <p14:creationId xmlns:p14="http://schemas.microsoft.com/office/powerpoint/2010/main" val="1388098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DF0B-1B6B-6B15-C4E0-03267F7FE3DA}"/>
              </a:ext>
            </a:extLst>
          </p:cNvPr>
          <p:cNvSpPr>
            <a:spLocks noGrp="1"/>
          </p:cNvSpPr>
          <p:nvPr>
            <p:ph type="title"/>
          </p:nvPr>
        </p:nvSpPr>
        <p:spPr/>
        <p:txBody>
          <a:bodyPr/>
          <a:lstStyle/>
          <a:p>
            <a:r>
              <a:rPr lang="en-IN" spc="-5" dirty="0"/>
              <a:t>Python:</a:t>
            </a:r>
            <a:r>
              <a:rPr lang="en-IN" spc="-65" dirty="0"/>
              <a:t> </a:t>
            </a:r>
            <a:r>
              <a:rPr lang="en-IN" spc="-5" dirty="0"/>
              <a:t>Loops</a:t>
            </a:r>
            <a:endParaRPr lang="en-IN" dirty="0"/>
          </a:p>
        </p:txBody>
      </p:sp>
      <p:pic>
        <p:nvPicPr>
          <p:cNvPr id="4" name="object 3">
            <a:extLst>
              <a:ext uri="{FF2B5EF4-FFF2-40B4-BE49-F238E27FC236}">
                <a16:creationId xmlns:a16="http://schemas.microsoft.com/office/drawing/2014/main" id="{C506CA74-342C-97F7-49A2-953F09128583}"/>
              </a:ext>
            </a:extLst>
          </p:cNvPr>
          <p:cNvPicPr>
            <a:picLocks noGrp="1"/>
          </p:cNvPicPr>
          <p:nvPr>
            <p:ph idx="1"/>
          </p:nvPr>
        </p:nvPicPr>
        <p:blipFill>
          <a:blip r:embed="rId2" cstate="print"/>
          <a:stretch>
            <a:fillRect/>
          </a:stretch>
        </p:blipFill>
        <p:spPr>
          <a:xfrm>
            <a:off x="1234440" y="1524000"/>
            <a:ext cx="9185123" cy="4652963"/>
          </a:xfrm>
          <a:prstGeom prst="rect">
            <a:avLst/>
          </a:prstGeom>
        </p:spPr>
      </p:pic>
    </p:spTree>
    <p:extLst>
      <p:ext uri="{BB962C8B-B14F-4D97-AF65-F5344CB8AC3E}">
        <p14:creationId xmlns:p14="http://schemas.microsoft.com/office/powerpoint/2010/main" val="113540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C538-A194-EBF3-76F1-83590722E487}"/>
              </a:ext>
            </a:extLst>
          </p:cNvPr>
          <p:cNvSpPr>
            <a:spLocks noGrp="1"/>
          </p:cNvSpPr>
          <p:nvPr>
            <p:ph type="title"/>
          </p:nvPr>
        </p:nvSpPr>
        <p:spPr/>
        <p:txBody>
          <a:bodyPr/>
          <a:lstStyle/>
          <a:p>
            <a:r>
              <a:rPr lang="en-IN" spc="-5" dirty="0"/>
              <a:t>Python:</a:t>
            </a:r>
            <a:r>
              <a:rPr lang="en-IN" spc="-75" dirty="0"/>
              <a:t> </a:t>
            </a:r>
            <a:r>
              <a:rPr lang="en-IN" spc="-5" dirty="0"/>
              <a:t>Variables</a:t>
            </a:r>
            <a:endParaRPr lang="en-IN" dirty="0"/>
          </a:p>
        </p:txBody>
      </p:sp>
      <p:pic>
        <p:nvPicPr>
          <p:cNvPr id="4" name="object 3">
            <a:extLst>
              <a:ext uri="{FF2B5EF4-FFF2-40B4-BE49-F238E27FC236}">
                <a16:creationId xmlns:a16="http://schemas.microsoft.com/office/drawing/2014/main" id="{055F21F4-6330-CB45-4A26-1E896748FBD0}"/>
              </a:ext>
            </a:extLst>
          </p:cNvPr>
          <p:cNvPicPr>
            <a:picLocks noGrp="1"/>
          </p:cNvPicPr>
          <p:nvPr>
            <p:ph idx="1"/>
          </p:nvPr>
        </p:nvPicPr>
        <p:blipFill>
          <a:blip r:embed="rId2" cstate="print"/>
          <a:stretch>
            <a:fillRect/>
          </a:stretch>
        </p:blipFill>
        <p:spPr>
          <a:xfrm>
            <a:off x="2415025" y="1690688"/>
            <a:ext cx="7361949" cy="4486275"/>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9" name="Ink 8">
                <a:extLst>
                  <a:ext uri="{FF2B5EF4-FFF2-40B4-BE49-F238E27FC236}">
                    <a16:creationId xmlns:a16="http://schemas.microsoft.com/office/drawing/2014/main" id="{7A4CF7C9-DD87-E0CC-1DF8-95AD11FD9ED8}"/>
                  </a:ext>
                </a:extLst>
              </p14:cNvPr>
              <p14:cNvContentPartPr/>
              <p14:nvPr/>
            </p14:nvContentPartPr>
            <p14:xfrm>
              <a:off x="3233541" y="3751299"/>
              <a:ext cx="57600" cy="23760"/>
            </p14:xfrm>
          </p:contentPart>
        </mc:Choice>
        <mc:Fallback xmlns="">
          <p:pic>
            <p:nvPicPr>
              <p:cNvPr id="9" name="Ink 8">
                <a:extLst>
                  <a:ext uri="{FF2B5EF4-FFF2-40B4-BE49-F238E27FC236}">
                    <a16:creationId xmlns:a16="http://schemas.microsoft.com/office/drawing/2014/main" id="{7A4CF7C9-DD87-E0CC-1DF8-95AD11FD9ED8}"/>
                  </a:ext>
                </a:extLst>
              </p:cNvPr>
              <p:cNvPicPr/>
              <p:nvPr/>
            </p:nvPicPr>
            <p:blipFill>
              <a:blip r:embed="rId4"/>
              <a:stretch>
                <a:fillRect/>
              </a:stretch>
            </p:blipFill>
            <p:spPr>
              <a:xfrm>
                <a:off x="3224901" y="3697299"/>
                <a:ext cx="752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208F425B-E800-D0BD-CC82-67941ABC2859}"/>
                  </a:ext>
                </a:extLst>
              </p14:cNvPr>
              <p14:cNvContentPartPr/>
              <p14:nvPr/>
            </p14:nvContentPartPr>
            <p14:xfrm>
              <a:off x="3072621" y="3388419"/>
              <a:ext cx="163080" cy="234000"/>
            </p14:xfrm>
          </p:contentPart>
        </mc:Choice>
        <mc:Fallback xmlns="">
          <p:pic>
            <p:nvPicPr>
              <p:cNvPr id="10" name="Ink 9">
                <a:extLst>
                  <a:ext uri="{FF2B5EF4-FFF2-40B4-BE49-F238E27FC236}">
                    <a16:creationId xmlns:a16="http://schemas.microsoft.com/office/drawing/2014/main" id="{208F425B-E800-D0BD-CC82-67941ABC2859}"/>
                  </a:ext>
                </a:extLst>
              </p:cNvPr>
              <p:cNvPicPr/>
              <p:nvPr/>
            </p:nvPicPr>
            <p:blipFill>
              <a:blip r:embed="rId6"/>
              <a:stretch>
                <a:fillRect/>
              </a:stretch>
            </p:blipFill>
            <p:spPr>
              <a:xfrm>
                <a:off x="3066501" y="3382299"/>
                <a:ext cx="1753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C12733BF-8B64-D951-7864-C8D3A13AE0A9}"/>
                  </a:ext>
                </a:extLst>
              </p14:cNvPr>
              <p14:cNvContentPartPr/>
              <p14:nvPr/>
            </p14:nvContentPartPr>
            <p14:xfrm>
              <a:off x="3746901" y="3388419"/>
              <a:ext cx="136800" cy="294120"/>
            </p14:xfrm>
          </p:contentPart>
        </mc:Choice>
        <mc:Fallback xmlns="">
          <p:pic>
            <p:nvPicPr>
              <p:cNvPr id="11" name="Ink 10">
                <a:extLst>
                  <a:ext uri="{FF2B5EF4-FFF2-40B4-BE49-F238E27FC236}">
                    <a16:creationId xmlns:a16="http://schemas.microsoft.com/office/drawing/2014/main" id="{C12733BF-8B64-D951-7864-C8D3A13AE0A9}"/>
                  </a:ext>
                </a:extLst>
              </p:cNvPr>
              <p:cNvPicPr/>
              <p:nvPr/>
            </p:nvPicPr>
            <p:blipFill>
              <a:blip r:embed="rId8"/>
              <a:stretch>
                <a:fillRect/>
              </a:stretch>
            </p:blipFill>
            <p:spPr>
              <a:xfrm>
                <a:off x="3740781" y="3382299"/>
                <a:ext cx="1490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7758CFFF-B81A-F069-7606-B54254F4B8F3}"/>
                  </a:ext>
                </a:extLst>
              </p14:cNvPr>
              <p14:cNvContentPartPr/>
              <p14:nvPr/>
            </p14:nvContentPartPr>
            <p14:xfrm>
              <a:off x="3136341" y="3666339"/>
              <a:ext cx="126720" cy="230760"/>
            </p14:xfrm>
          </p:contentPart>
        </mc:Choice>
        <mc:Fallback xmlns="">
          <p:pic>
            <p:nvPicPr>
              <p:cNvPr id="12" name="Ink 11">
                <a:extLst>
                  <a:ext uri="{FF2B5EF4-FFF2-40B4-BE49-F238E27FC236}">
                    <a16:creationId xmlns:a16="http://schemas.microsoft.com/office/drawing/2014/main" id="{7758CFFF-B81A-F069-7606-B54254F4B8F3}"/>
                  </a:ext>
                </a:extLst>
              </p:cNvPr>
              <p:cNvPicPr/>
              <p:nvPr/>
            </p:nvPicPr>
            <p:blipFill>
              <a:blip r:embed="rId10"/>
              <a:stretch>
                <a:fillRect/>
              </a:stretch>
            </p:blipFill>
            <p:spPr>
              <a:xfrm>
                <a:off x="3130221" y="3660219"/>
                <a:ext cx="1389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971C65B7-0296-C245-9311-DF3BB8ED7FCA}"/>
                  </a:ext>
                </a:extLst>
              </p14:cNvPr>
              <p14:cNvContentPartPr/>
              <p14:nvPr/>
            </p14:nvContentPartPr>
            <p14:xfrm>
              <a:off x="3575901" y="3684339"/>
              <a:ext cx="29160" cy="187200"/>
            </p14:xfrm>
          </p:contentPart>
        </mc:Choice>
        <mc:Fallback xmlns="">
          <p:pic>
            <p:nvPicPr>
              <p:cNvPr id="13" name="Ink 12">
                <a:extLst>
                  <a:ext uri="{FF2B5EF4-FFF2-40B4-BE49-F238E27FC236}">
                    <a16:creationId xmlns:a16="http://schemas.microsoft.com/office/drawing/2014/main" id="{971C65B7-0296-C245-9311-DF3BB8ED7FCA}"/>
                  </a:ext>
                </a:extLst>
              </p:cNvPr>
              <p:cNvPicPr/>
              <p:nvPr/>
            </p:nvPicPr>
            <p:blipFill>
              <a:blip r:embed="rId12"/>
              <a:stretch>
                <a:fillRect/>
              </a:stretch>
            </p:blipFill>
            <p:spPr>
              <a:xfrm>
                <a:off x="3569781" y="3678219"/>
                <a:ext cx="414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01F7CED-ABFC-4407-C4AB-F276BA135C2E}"/>
                  </a:ext>
                </a:extLst>
              </p14:cNvPr>
              <p14:cNvContentPartPr/>
              <p14:nvPr/>
            </p14:nvContentPartPr>
            <p14:xfrm>
              <a:off x="3099981" y="3935259"/>
              <a:ext cx="91800" cy="198720"/>
            </p14:xfrm>
          </p:contentPart>
        </mc:Choice>
        <mc:Fallback xmlns="">
          <p:pic>
            <p:nvPicPr>
              <p:cNvPr id="14" name="Ink 13">
                <a:extLst>
                  <a:ext uri="{FF2B5EF4-FFF2-40B4-BE49-F238E27FC236}">
                    <a16:creationId xmlns:a16="http://schemas.microsoft.com/office/drawing/2014/main" id="{501F7CED-ABFC-4407-C4AB-F276BA135C2E}"/>
                  </a:ext>
                </a:extLst>
              </p:cNvPr>
              <p:cNvPicPr/>
              <p:nvPr/>
            </p:nvPicPr>
            <p:blipFill>
              <a:blip r:embed="rId14"/>
              <a:stretch>
                <a:fillRect/>
              </a:stretch>
            </p:blipFill>
            <p:spPr>
              <a:xfrm>
                <a:off x="3093861" y="3929139"/>
                <a:ext cx="1040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9617FD01-1490-F9C3-6F9D-EFBC1FB02D32}"/>
                  </a:ext>
                </a:extLst>
              </p14:cNvPr>
              <p14:cNvContentPartPr/>
              <p14:nvPr/>
            </p14:nvContentPartPr>
            <p14:xfrm>
              <a:off x="3475461" y="3962259"/>
              <a:ext cx="102960" cy="183240"/>
            </p14:xfrm>
          </p:contentPart>
        </mc:Choice>
        <mc:Fallback xmlns="">
          <p:pic>
            <p:nvPicPr>
              <p:cNvPr id="15" name="Ink 14">
                <a:extLst>
                  <a:ext uri="{FF2B5EF4-FFF2-40B4-BE49-F238E27FC236}">
                    <a16:creationId xmlns:a16="http://schemas.microsoft.com/office/drawing/2014/main" id="{9617FD01-1490-F9C3-6F9D-EFBC1FB02D32}"/>
                  </a:ext>
                </a:extLst>
              </p:cNvPr>
              <p:cNvPicPr/>
              <p:nvPr/>
            </p:nvPicPr>
            <p:blipFill>
              <a:blip r:embed="rId16"/>
              <a:stretch>
                <a:fillRect/>
              </a:stretch>
            </p:blipFill>
            <p:spPr>
              <a:xfrm>
                <a:off x="3469341" y="3956139"/>
                <a:ext cx="115200" cy="195480"/>
              </a:xfrm>
              <a:prstGeom prst="rect">
                <a:avLst/>
              </a:prstGeom>
            </p:spPr>
          </p:pic>
        </mc:Fallback>
      </mc:AlternateContent>
    </p:spTree>
    <p:extLst>
      <p:ext uri="{BB962C8B-B14F-4D97-AF65-F5344CB8AC3E}">
        <p14:creationId xmlns:p14="http://schemas.microsoft.com/office/powerpoint/2010/main" val="3817405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04864-1D3C-5237-ECE0-EF41F3342C9D}"/>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B5745297-A760-43C4-D649-EBC12EE5D16E}"/>
              </a:ext>
            </a:extLst>
          </p:cNvPr>
          <p:cNvSpPr>
            <a:spLocks noGrp="1"/>
          </p:cNvSpPr>
          <p:nvPr>
            <p:ph idx="1"/>
          </p:nvPr>
        </p:nvSpPr>
        <p:spPr/>
        <p:txBody>
          <a:bodyPr>
            <a:normAutofit/>
          </a:bodyPr>
          <a:lstStyle/>
          <a:p>
            <a:r>
              <a:rPr lang="en-US" sz="2400" b="0" i="0" dirty="0">
                <a:solidFill>
                  <a:srgbClr val="161616"/>
                </a:solidFill>
                <a:effectLst/>
                <a:latin typeface="Times New Roman" panose="02020603050405020304" pitchFamily="18" charset="0"/>
                <a:cs typeface="Times New Roman" panose="02020603050405020304" pitchFamily="18" charset="0"/>
              </a:rPr>
              <a:t>Exploratory data analysis (EDA) is used by data scientists to analyze and investigate data sets and summarize their main characteristics, often employing data visualization methods. </a:t>
            </a:r>
          </a:p>
          <a:p>
            <a:r>
              <a:rPr lang="en-US" sz="2400" b="0" i="0" dirty="0">
                <a:solidFill>
                  <a:srgbClr val="161616"/>
                </a:solidFill>
                <a:effectLst/>
                <a:latin typeface="Times New Roman" panose="02020603050405020304" pitchFamily="18" charset="0"/>
                <a:cs typeface="Times New Roman" panose="02020603050405020304" pitchFamily="18" charset="0"/>
              </a:rPr>
              <a:t>It helps determine how best to manipulate data sources to get the answers you need, making it easier for data scientists to discover patterns, spot anomalies, test a hypothesis, or check assumptions.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8232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D002A-7EBC-DF64-B0EF-2794A4439DC4}"/>
              </a:ext>
            </a:extLst>
          </p:cNvPr>
          <p:cNvSpPr>
            <a:spLocks noGrp="1"/>
          </p:cNvSpPr>
          <p:nvPr>
            <p:ph type="title"/>
          </p:nvPr>
        </p:nvSpPr>
        <p:spPr/>
        <p:txBody>
          <a:bodyPr/>
          <a:lstStyle/>
          <a:p>
            <a:r>
              <a:rPr lang="en-IN" dirty="0"/>
              <a:t>EDA Methods and Techniques</a:t>
            </a:r>
          </a:p>
        </p:txBody>
      </p:sp>
      <p:sp>
        <p:nvSpPr>
          <p:cNvPr id="3" name="Content Placeholder 2">
            <a:extLst>
              <a:ext uri="{FF2B5EF4-FFF2-40B4-BE49-F238E27FC236}">
                <a16:creationId xmlns:a16="http://schemas.microsoft.com/office/drawing/2014/main" id="{52F5EF06-9516-99D5-2762-F5447B9E1439}"/>
              </a:ext>
            </a:extLst>
          </p:cNvPr>
          <p:cNvSpPr>
            <a:spLocks noGrp="1"/>
          </p:cNvSpPr>
          <p:nvPr>
            <p:ph idx="1"/>
          </p:nvPr>
        </p:nvSpPr>
        <p:spPr/>
        <p:txBody>
          <a:bodyPr/>
          <a:lstStyle/>
          <a:p>
            <a:r>
              <a:rPr lang="en-IN" dirty="0"/>
              <a:t>Data Visualization</a:t>
            </a:r>
          </a:p>
          <a:p>
            <a:r>
              <a:rPr lang="en-IN" dirty="0"/>
              <a:t>Correlation Analysis</a:t>
            </a:r>
          </a:p>
          <a:p>
            <a:r>
              <a:rPr lang="en-IN" dirty="0"/>
              <a:t>Dimensionality Reduction</a:t>
            </a:r>
          </a:p>
          <a:p>
            <a:r>
              <a:rPr lang="en-IN" dirty="0"/>
              <a:t>Descriptive Statistics</a:t>
            </a:r>
          </a:p>
          <a:p>
            <a:r>
              <a:rPr lang="en-IN" dirty="0"/>
              <a:t>Clustering</a:t>
            </a:r>
          </a:p>
          <a:p>
            <a:r>
              <a:rPr lang="en-IN" dirty="0"/>
              <a:t>Outlier Detection</a:t>
            </a:r>
          </a:p>
          <a:p>
            <a:endParaRPr lang="en-IN" dirty="0"/>
          </a:p>
        </p:txBody>
      </p:sp>
    </p:spTree>
    <p:extLst>
      <p:ext uri="{BB962C8B-B14F-4D97-AF65-F5344CB8AC3E}">
        <p14:creationId xmlns:p14="http://schemas.microsoft.com/office/powerpoint/2010/main" val="2475662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29ACE-5278-EDCC-2C11-AE5B5D347106}"/>
              </a:ext>
            </a:extLst>
          </p:cNvPr>
          <p:cNvSpPr>
            <a:spLocks noGrp="1"/>
          </p:cNvSpPr>
          <p:nvPr>
            <p:ph type="title"/>
          </p:nvPr>
        </p:nvSpPr>
        <p:spPr/>
        <p:txBody>
          <a:bodyPr/>
          <a:lstStyle/>
          <a:p>
            <a:r>
              <a:rPr lang="en-US" b="0" i="0" dirty="0">
                <a:solidFill>
                  <a:srgbClr val="161616"/>
                </a:solidFill>
                <a:effectLst/>
                <a:latin typeface="IBM Plex Sans" panose="020B0503050203000203" pitchFamily="34" charset="0"/>
              </a:rPr>
              <a:t>Types of exploratory data analysis</a:t>
            </a:r>
            <a:endParaRPr lang="en-IN" dirty="0"/>
          </a:p>
        </p:txBody>
      </p:sp>
      <p:sp>
        <p:nvSpPr>
          <p:cNvPr id="3" name="Content Placeholder 2">
            <a:extLst>
              <a:ext uri="{FF2B5EF4-FFF2-40B4-BE49-F238E27FC236}">
                <a16:creationId xmlns:a16="http://schemas.microsoft.com/office/drawing/2014/main" id="{3E895FC1-19A4-DF2D-06DB-567522CC90BD}"/>
              </a:ext>
            </a:extLst>
          </p:cNvPr>
          <p:cNvSpPr>
            <a:spLocks noGrp="1"/>
          </p:cNvSpPr>
          <p:nvPr>
            <p:ph idx="1"/>
          </p:nvPr>
        </p:nvSpPr>
        <p:spPr/>
        <p:txBody>
          <a:bodyPr>
            <a:normAutofit/>
          </a:bodyPr>
          <a:lstStyle/>
          <a:p>
            <a:pPr algn="l" fontAlgn="base"/>
            <a:r>
              <a:rPr lang="en-US" sz="1600" b="0" i="0" dirty="0">
                <a:solidFill>
                  <a:srgbClr val="161616"/>
                </a:solidFill>
                <a:effectLst/>
                <a:latin typeface="Times New Roman" panose="02020603050405020304" pitchFamily="18" charset="0"/>
                <a:cs typeface="Times New Roman" panose="02020603050405020304" pitchFamily="18" charset="0"/>
              </a:rPr>
              <a:t>There are four primary types of EDA:</a:t>
            </a:r>
          </a:p>
          <a:p>
            <a:pPr algn="l" fontAlgn="base">
              <a:buFont typeface="Arial" panose="020B0604020202020204" pitchFamily="34" charset="0"/>
              <a:buChar char="•"/>
            </a:pPr>
            <a:r>
              <a:rPr lang="en-US" sz="1600" b="1" i="0" dirty="0">
                <a:solidFill>
                  <a:srgbClr val="161616"/>
                </a:solidFill>
                <a:effectLst/>
                <a:latin typeface="Times New Roman" panose="02020603050405020304" pitchFamily="18" charset="0"/>
                <a:cs typeface="Times New Roman" panose="02020603050405020304" pitchFamily="18" charset="0"/>
              </a:rPr>
              <a:t>Univariate non-graphical.</a:t>
            </a:r>
            <a:r>
              <a:rPr lang="en-US" sz="1600" b="0" i="0" dirty="0">
                <a:solidFill>
                  <a:srgbClr val="161616"/>
                </a:solidFill>
                <a:effectLst/>
                <a:latin typeface="Times New Roman" panose="02020603050405020304" pitchFamily="18" charset="0"/>
                <a:cs typeface="Times New Roman" panose="02020603050405020304" pitchFamily="18" charset="0"/>
              </a:rPr>
              <a:t> This is simplest form of data analysis, where the data being analyzed consists of just one variable. Since it’s a single variable, it doesn’t deal with causes or relationships. The main purpose of univariate analysis is to describe the data and find patterns that exist within it.</a:t>
            </a:r>
          </a:p>
          <a:p>
            <a:pPr algn="l" fontAlgn="base">
              <a:buFont typeface="Arial" panose="020B0604020202020204" pitchFamily="34" charset="0"/>
              <a:buChar char="•"/>
            </a:pPr>
            <a:r>
              <a:rPr lang="en-US" sz="1600" b="1" i="0" dirty="0">
                <a:solidFill>
                  <a:srgbClr val="161616"/>
                </a:solidFill>
                <a:effectLst/>
                <a:latin typeface="Times New Roman" panose="02020603050405020304" pitchFamily="18" charset="0"/>
                <a:cs typeface="Times New Roman" panose="02020603050405020304" pitchFamily="18" charset="0"/>
              </a:rPr>
              <a:t>Univariate graphical.</a:t>
            </a:r>
            <a:r>
              <a:rPr lang="en-US" sz="1600" b="0" i="0" dirty="0">
                <a:solidFill>
                  <a:srgbClr val="161616"/>
                </a:solidFill>
                <a:effectLst/>
                <a:latin typeface="Times New Roman" panose="02020603050405020304" pitchFamily="18" charset="0"/>
                <a:cs typeface="Times New Roman" panose="02020603050405020304" pitchFamily="18" charset="0"/>
              </a:rPr>
              <a:t> Non-graphical methods don’t provide a full picture of the data. Graphical methods are therefore required. Common types of univariate graphics include:</a:t>
            </a:r>
          </a:p>
          <a:p>
            <a:pPr marL="742950" lvl="1" indent="-285750" algn="l" fontAlgn="base">
              <a:buFont typeface="Arial" panose="020B0604020202020204" pitchFamily="34" charset="0"/>
              <a:buChar char="•"/>
            </a:pPr>
            <a:r>
              <a:rPr lang="en-US" sz="1400" b="0" i="0" dirty="0">
                <a:solidFill>
                  <a:srgbClr val="161616"/>
                </a:solidFill>
                <a:effectLst/>
                <a:latin typeface="Times New Roman" panose="02020603050405020304" pitchFamily="18" charset="0"/>
                <a:cs typeface="Times New Roman" panose="02020603050405020304" pitchFamily="18" charset="0"/>
              </a:rPr>
              <a:t>Stem-and-leaf plots, which show all data values and the shape of the distribution.</a:t>
            </a:r>
          </a:p>
          <a:p>
            <a:pPr marL="742950" lvl="1" indent="-285750" algn="l" fontAlgn="base">
              <a:buFont typeface="Arial" panose="020B0604020202020204" pitchFamily="34" charset="0"/>
              <a:buChar char="•"/>
            </a:pPr>
            <a:r>
              <a:rPr lang="en-US" sz="1400" b="0" i="0" dirty="0">
                <a:solidFill>
                  <a:srgbClr val="161616"/>
                </a:solidFill>
                <a:effectLst/>
                <a:latin typeface="Times New Roman" panose="02020603050405020304" pitchFamily="18" charset="0"/>
                <a:cs typeface="Times New Roman" panose="02020603050405020304" pitchFamily="18" charset="0"/>
              </a:rPr>
              <a:t>Histograms, a bar plot in which each bar represents the frequency (count) or proportion (count/total count) of cases for a range of values.</a:t>
            </a:r>
          </a:p>
          <a:p>
            <a:pPr marL="742950" lvl="1" indent="-285750" algn="l" fontAlgn="base">
              <a:buFont typeface="Arial" panose="020B0604020202020204" pitchFamily="34" charset="0"/>
              <a:buChar char="•"/>
            </a:pPr>
            <a:r>
              <a:rPr lang="en-US" sz="1400" b="0" i="0" dirty="0">
                <a:solidFill>
                  <a:srgbClr val="161616"/>
                </a:solidFill>
                <a:effectLst/>
                <a:latin typeface="Times New Roman" panose="02020603050405020304" pitchFamily="18" charset="0"/>
                <a:cs typeface="Times New Roman" panose="02020603050405020304" pitchFamily="18" charset="0"/>
              </a:rPr>
              <a:t>Box plots, which graphically depict the five-number summary of minimum, first quartile, median, third quartile, and maximum.</a:t>
            </a:r>
          </a:p>
          <a:p>
            <a:pPr algn="l" fontAlgn="base">
              <a:buFont typeface="Arial" panose="020B0604020202020204" pitchFamily="34" charset="0"/>
              <a:buChar char="•"/>
            </a:pPr>
            <a:r>
              <a:rPr lang="en-US" sz="1600" b="1" dirty="0">
                <a:solidFill>
                  <a:srgbClr val="161616"/>
                </a:solidFill>
                <a:latin typeface="Times New Roman" panose="02020603050405020304" pitchFamily="18" charset="0"/>
                <a:cs typeface="Times New Roman" panose="02020603050405020304" pitchFamily="18" charset="0"/>
              </a:rPr>
              <a:t>Multivariate nongraphical: </a:t>
            </a:r>
            <a:r>
              <a:rPr lang="en-US" sz="1600" dirty="0">
                <a:solidFill>
                  <a:srgbClr val="161616"/>
                </a:solidFill>
                <a:latin typeface="Times New Roman" panose="02020603050405020304" pitchFamily="18" charset="0"/>
                <a:cs typeface="Times New Roman" panose="02020603050405020304" pitchFamily="18" charset="0"/>
              </a:rPr>
              <a:t>Multivariate data arises from more than one variable. Multivariate non-graphical EDA techniques generally show the relationship between two or more variables of the data through cross-tabulation or statistics.</a:t>
            </a:r>
          </a:p>
          <a:p>
            <a:pPr algn="l" fontAlgn="base">
              <a:buFont typeface="Arial" panose="020B0604020202020204" pitchFamily="34" charset="0"/>
              <a:buChar char="•"/>
            </a:pPr>
            <a:r>
              <a:rPr lang="en-US" sz="1600" b="1" dirty="0">
                <a:solidFill>
                  <a:srgbClr val="161616"/>
                </a:solidFill>
                <a:latin typeface="Times New Roman" panose="02020603050405020304" pitchFamily="18" charset="0"/>
                <a:cs typeface="Times New Roman" panose="02020603050405020304" pitchFamily="18" charset="0"/>
              </a:rPr>
              <a:t>Multivariate graphical: </a:t>
            </a:r>
            <a:r>
              <a:rPr lang="en-US" sz="1600" dirty="0">
                <a:solidFill>
                  <a:srgbClr val="161616"/>
                </a:solidFill>
                <a:latin typeface="Times New Roman" panose="02020603050405020304" pitchFamily="18" charset="0"/>
                <a:cs typeface="Times New Roman" panose="02020603050405020304" pitchFamily="18" charset="0"/>
              </a:rPr>
              <a:t>Multivariate data uses graphics to display relationships between two or more sets of data. The most used graphic is a grouped bar plot or bar chart with each group representing one level of one of the variables and each bar within a group representing the levels of the other variable.</a:t>
            </a:r>
          </a:p>
          <a:p>
            <a:endParaRPr lang="en-IN" dirty="0"/>
          </a:p>
        </p:txBody>
      </p:sp>
    </p:spTree>
    <p:extLst>
      <p:ext uri="{BB962C8B-B14F-4D97-AF65-F5344CB8AC3E}">
        <p14:creationId xmlns:p14="http://schemas.microsoft.com/office/powerpoint/2010/main" val="1334339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2F13-8DCB-163D-4CE5-2CEC01D06F29}"/>
              </a:ext>
            </a:extLst>
          </p:cNvPr>
          <p:cNvSpPr>
            <a:spLocks noGrp="1"/>
          </p:cNvSpPr>
          <p:nvPr>
            <p:ph type="title"/>
          </p:nvPr>
        </p:nvSpPr>
        <p:spPr/>
        <p:txBody>
          <a:bodyPr/>
          <a:lstStyle/>
          <a:p>
            <a:r>
              <a:rPr lang="en-IN" dirty="0"/>
              <a:t>Steps in EDA</a:t>
            </a:r>
          </a:p>
        </p:txBody>
      </p:sp>
      <p:sp>
        <p:nvSpPr>
          <p:cNvPr id="3" name="Content Placeholder 2">
            <a:extLst>
              <a:ext uri="{FF2B5EF4-FFF2-40B4-BE49-F238E27FC236}">
                <a16:creationId xmlns:a16="http://schemas.microsoft.com/office/drawing/2014/main" id="{DECDB5FA-870A-62C1-D5A9-B26BAAC956BC}"/>
              </a:ext>
            </a:extLst>
          </p:cNvPr>
          <p:cNvSpPr>
            <a:spLocks noGrp="1"/>
          </p:cNvSpPr>
          <p:nvPr>
            <p:ph idx="1"/>
          </p:nvPr>
        </p:nvSpPr>
        <p:spPr/>
        <p:txBody>
          <a:bodyPr/>
          <a:lstStyle/>
          <a:p>
            <a:r>
              <a:rPr lang="en-IN" dirty="0"/>
              <a:t>Problem Definition/understanding the data</a:t>
            </a:r>
          </a:p>
          <a:p>
            <a:r>
              <a:rPr lang="en-IN" dirty="0"/>
              <a:t>Data Preparation/ Cleaning the data</a:t>
            </a:r>
          </a:p>
          <a:p>
            <a:r>
              <a:rPr lang="en-IN" dirty="0"/>
              <a:t>Data Analysis</a:t>
            </a:r>
          </a:p>
          <a:p>
            <a:r>
              <a:rPr lang="en-IN" dirty="0"/>
              <a:t>Development and representation of the results</a:t>
            </a:r>
          </a:p>
          <a:p>
            <a:endParaRPr lang="en-IN" dirty="0"/>
          </a:p>
        </p:txBody>
      </p:sp>
    </p:spTree>
    <p:extLst>
      <p:ext uri="{BB962C8B-B14F-4D97-AF65-F5344CB8AC3E}">
        <p14:creationId xmlns:p14="http://schemas.microsoft.com/office/powerpoint/2010/main" val="3348997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83F9271-93A3-01A1-83F0-9698CFCDCC09}"/>
              </a:ext>
            </a:extLst>
          </p:cNvPr>
          <p:cNvPicPr>
            <a:picLocks noGrp="1" noChangeAspect="1"/>
          </p:cNvPicPr>
          <p:nvPr>
            <p:ph idx="1"/>
          </p:nvPr>
        </p:nvPicPr>
        <p:blipFill>
          <a:blip r:embed="rId2"/>
          <a:stretch>
            <a:fillRect/>
          </a:stretch>
        </p:blipFill>
        <p:spPr>
          <a:xfrm>
            <a:off x="1568824" y="1093694"/>
            <a:ext cx="8077200" cy="5083269"/>
          </a:xfrm>
        </p:spPr>
      </p:pic>
    </p:spTree>
    <p:extLst>
      <p:ext uri="{BB962C8B-B14F-4D97-AF65-F5344CB8AC3E}">
        <p14:creationId xmlns:p14="http://schemas.microsoft.com/office/powerpoint/2010/main" val="1554948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FD785-BAF3-9CED-5BE8-521416575666}"/>
              </a:ext>
            </a:extLst>
          </p:cNvPr>
          <p:cNvSpPr>
            <a:spLocks noGrp="1"/>
          </p:cNvSpPr>
          <p:nvPr>
            <p:ph type="title"/>
          </p:nvPr>
        </p:nvSpPr>
        <p:spPr/>
        <p:txBody>
          <a:bodyPr/>
          <a:lstStyle/>
          <a:p>
            <a:r>
              <a:rPr lang="en-IN" dirty="0"/>
              <a:t>Categories of Data</a:t>
            </a:r>
          </a:p>
        </p:txBody>
      </p:sp>
      <p:sp>
        <p:nvSpPr>
          <p:cNvPr id="3" name="Content Placeholder 2">
            <a:extLst>
              <a:ext uri="{FF2B5EF4-FFF2-40B4-BE49-F238E27FC236}">
                <a16:creationId xmlns:a16="http://schemas.microsoft.com/office/drawing/2014/main" id="{32F809E8-7420-732C-A838-028DBF900E39}"/>
              </a:ext>
            </a:extLst>
          </p:cNvPr>
          <p:cNvSpPr>
            <a:spLocks noGrp="1"/>
          </p:cNvSpPr>
          <p:nvPr>
            <p:ph idx="1"/>
          </p:nvPr>
        </p:nvSpPr>
        <p:spPr/>
        <p:txBody>
          <a:bodyPr/>
          <a:lstStyle/>
          <a:p>
            <a:r>
              <a:rPr lang="en-IN" dirty="0"/>
              <a:t>Structured - csv files, excel files, database files</a:t>
            </a:r>
          </a:p>
          <a:p>
            <a:pPr marL="0" indent="0">
              <a:buNone/>
            </a:pPr>
            <a:endParaRPr lang="en-IN" dirty="0"/>
          </a:p>
          <a:p>
            <a:r>
              <a:rPr lang="en-IN" dirty="0"/>
              <a:t>Unstructured - images, videos, audios</a:t>
            </a:r>
          </a:p>
        </p:txBody>
      </p:sp>
    </p:spTree>
    <p:extLst>
      <p:ext uri="{BB962C8B-B14F-4D97-AF65-F5344CB8AC3E}">
        <p14:creationId xmlns:p14="http://schemas.microsoft.com/office/powerpoint/2010/main" val="774235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1F43A-A7D0-F450-6558-1381E27AC61A}"/>
              </a:ext>
            </a:extLst>
          </p:cNvPr>
          <p:cNvSpPr>
            <a:spLocks noGrp="1"/>
          </p:cNvSpPr>
          <p:nvPr>
            <p:ph type="title"/>
          </p:nvPr>
        </p:nvSpPr>
        <p:spPr/>
        <p:txBody>
          <a:bodyPr/>
          <a:lstStyle/>
          <a:p>
            <a:r>
              <a:rPr lang="en-IN" dirty="0"/>
              <a:t>Data Types</a:t>
            </a:r>
          </a:p>
        </p:txBody>
      </p:sp>
      <p:pic>
        <p:nvPicPr>
          <p:cNvPr id="5" name="Content Placeholder 4">
            <a:extLst>
              <a:ext uri="{FF2B5EF4-FFF2-40B4-BE49-F238E27FC236}">
                <a16:creationId xmlns:a16="http://schemas.microsoft.com/office/drawing/2014/main" id="{726FE2D4-241D-8486-CC5E-32FF93786EE2}"/>
              </a:ext>
            </a:extLst>
          </p:cNvPr>
          <p:cNvPicPr>
            <a:picLocks noGrp="1" noChangeAspect="1"/>
          </p:cNvPicPr>
          <p:nvPr>
            <p:ph idx="1"/>
          </p:nvPr>
        </p:nvPicPr>
        <p:blipFill>
          <a:blip r:embed="rId2"/>
          <a:stretch>
            <a:fillRect/>
          </a:stretch>
        </p:blipFill>
        <p:spPr>
          <a:xfrm>
            <a:off x="1417397" y="1619093"/>
            <a:ext cx="8550381" cy="3619814"/>
          </a:xfrm>
        </p:spPr>
      </p:pic>
    </p:spTree>
    <p:extLst>
      <p:ext uri="{BB962C8B-B14F-4D97-AF65-F5344CB8AC3E}">
        <p14:creationId xmlns:p14="http://schemas.microsoft.com/office/powerpoint/2010/main" val="1298678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DAAC7-BD37-FBCC-F9CC-2600EC3B805A}"/>
              </a:ext>
            </a:extLst>
          </p:cNvPr>
          <p:cNvSpPr>
            <a:spLocks noGrp="1"/>
          </p:cNvSpPr>
          <p:nvPr>
            <p:ph type="title"/>
          </p:nvPr>
        </p:nvSpPr>
        <p:spPr/>
        <p:txBody>
          <a:bodyPr/>
          <a:lstStyle/>
          <a:p>
            <a:r>
              <a:rPr lang="en-IN" dirty="0"/>
              <a:t>Structured Data Type</a:t>
            </a:r>
          </a:p>
        </p:txBody>
      </p:sp>
      <p:sp>
        <p:nvSpPr>
          <p:cNvPr id="3" name="Content Placeholder 2">
            <a:extLst>
              <a:ext uri="{FF2B5EF4-FFF2-40B4-BE49-F238E27FC236}">
                <a16:creationId xmlns:a16="http://schemas.microsoft.com/office/drawing/2014/main" id="{C5F3A4DA-CC0D-40A0-A97A-1BD17DC7F30B}"/>
              </a:ext>
            </a:extLst>
          </p:cNvPr>
          <p:cNvSpPr>
            <a:spLocks noGrp="1"/>
          </p:cNvSpPr>
          <p:nvPr>
            <p:ph idx="1"/>
          </p:nvPr>
        </p:nvSpPr>
        <p:spPr/>
        <p:txBody>
          <a:bodyPr/>
          <a:lstStyle/>
          <a:p>
            <a:r>
              <a:rPr lang="en-IN" b="1" dirty="0"/>
              <a:t>Categorical – This is any data which is not a number</a:t>
            </a:r>
          </a:p>
          <a:p>
            <a:pPr lvl="1"/>
            <a:r>
              <a:rPr lang="en-IN" dirty="0"/>
              <a:t>Ordinal- have a set of order </a:t>
            </a:r>
            <a:r>
              <a:rPr lang="en-IN" dirty="0" err="1"/>
              <a:t>eg.</a:t>
            </a:r>
            <a:r>
              <a:rPr lang="en-IN" dirty="0"/>
              <a:t> Rating happiness on a scale of 1-10</a:t>
            </a:r>
          </a:p>
          <a:p>
            <a:pPr lvl="1"/>
            <a:r>
              <a:rPr lang="en-IN" dirty="0"/>
              <a:t>Binary – have only two values </a:t>
            </a:r>
            <a:r>
              <a:rPr lang="en-IN" dirty="0" err="1"/>
              <a:t>eg.</a:t>
            </a:r>
            <a:r>
              <a:rPr lang="en-IN" dirty="0"/>
              <a:t> Male or Female</a:t>
            </a:r>
          </a:p>
          <a:p>
            <a:pPr lvl="1"/>
            <a:r>
              <a:rPr lang="en-IN" dirty="0"/>
              <a:t>Nominal – no set of order </a:t>
            </a:r>
            <a:r>
              <a:rPr lang="en-IN" dirty="0" err="1"/>
              <a:t>eg.</a:t>
            </a:r>
            <a:r>
              <a:rPr lang="en-IN" dirty="0"/>
              <a:t> Countries</a:t>
            </a:r>
          </a:p>
          <a:p>
            <a:pPr lvl="1"/>
            <a:endParaRPr lang="en-IN" dirty="0"/>
          </a:p>
          <a:p>
            <a:r>
              <a:rPr lang="en-IN" b="1" dirty="0"/>
              <a:t>Numerical- Data in form of numbers</a:t>
            </a:r>
          </a:p>
          <a:p>
            <a:pPr lvl="1"/>
            <a:r>
              <a:rPr lang="en-IN" dirty="0"/>
              <a:t>Continuous – numbers that don’t have a logical end to them </a:t>
            </a:r>
            <a:r>
              <a:rPr lang="en-IN" dirty="0" err="1"/>
              <a:t>eg.</a:t>
            </a:r>
            <a:r>
              <a:rPr lang="en-IN" dirty="0"/>
              <a:t> Heights</a:t>
            </a:r>
          </a:p>
          <a:p>
            <a:pPr lvl="1"/>
            <a:r>
              <a:rPr lang="en-IN" dirty="0"/>
              <a:t>Discrete – have a logical end to them </a:t>
            </a:r>
            <a:r>
              <a:rPr lang="en-IN" dirty="0" err="1"/>
              <a:t>eg.</a:t>
            </a:r>
            <a:r>
              <a:rPr lang="en-IN" dirty="0"/>
              <a:t> Days in a month</a:t>
            </a:r>
          </a:p>
        </p:txBody>
      </p:sp>
    </p:spTree>
    <p:extLst>
      <p:ext uri="{BB962C8B-B14F-4D97-AF65-F5344CB8AC3E}">
        <p14:creationId xmlns:p14="http://schemas.microsoft.com/office/powerpoint/2010/main" val="3566287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7C212-DB4D-E025-CF33-D5268FD5E73B}"/>
              </a:ext>
            </a:extLst>
          </p:cNvPr>
          <p:cNvSpPr>
            <a:spLocks noGrp="1"/>
          </p:cNvSpPr>
          <p:nvPr>
            <p:ph type="title"/>
          </p:nvPr>
        </p:nvSpPr>
        <p:spPr/>
        <p:txBody>
          <a:bodyPr/>
          <a:lstStyle/>
          <a:p>
            <a:r>
              <a:rPr lang="en-IN" dirty="0"/>
              <a:t>Python Packages for EDA</a:t>
            </a:r>
          </a:p>
        </p:txBody>
      </p:sp>
      <p:pic>
        <p:nvPicPr>
          <p:cNvPr id="5" name="Content Placeholder 4">
            <a:extLst>
              <a:ext uri="{FF2B5EF4-FFF2-40B4-BE49-F238E27FC236}">
                <a16:creationId xmlns:a16="http://schemas.microsoft.com/office/drawing/2014/main" id="{464AC0A3-3AD7-C84A-726A-F97AEF1859BF}"/>
              </a:ext>
            </a:extLst>
          </p:cNvPr>
          <p:cNvPicPr>
            <a:picLocks noGrp="1" noChangeAspect="1"/>
          </p:cNvPicPr>
          <p:nvPr>
            <p:ph idx="1"/>
          </p:nvPr>
        </p:nvPicPr>
        <p:blipFill>
          <a:blip r:embed="rId2"/>
          <a:stretch>
            <a:fillRect/>
          </a:stretch>
        </p:blipFill>
        <p:spPr>
          <a:xfrm>
            <a:off x="2483141" y="1690688"/>
            <a:ext cx="7064352" cy="3528366"/>
          </a:xfrm>
        </p:spPr>
      </p:pic>
    </p:spTree>
    <p:extLst>
      <p:ext uri="{BB962C8B-B14F-4D97-AF65-F5344CB8AC3E}">
        <p14:creationId xmlns:p14="http://schemas.microsoft.com/office/powerpoint/2010/main" val="1870727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9D562-28A7-A6DA-2596-8E3705C1EE78}"/>
              </a:ext>
            </a:extLst>
          </p:cNvPr>
          <p:cNvSpPr>
            <a:spLocks noGrp="1"/>
          </p:cNvSpPr>
          <p:nvPr>
            <p:ph type="title"/>
          </p:nvPr>
        </p:nvSpPr>
        <p:spPr/>
        <p:txBody>
          <a:bodyPr/>
          <a:lstStyle/>
          <a:p>
            <a:r>
              <a:rPr lang="en-IN" dirty="0"/>
              <a:t>Importing Libraries- Step 1</a:t>
            </a:r>
          </a:p>
        </p:txBody>
      </p:sp>
      <p:pic>
        <p:nvPicPr>
          <p:cNvPr id="7" name="Picture 6">
            <a:extLst>
              <a:ext uri="{FF2B5EF4-FFF2-40B4-BE49-F238E27FC236}">
                <a16:creationId xmlns:a16="http://schemas.microsoft.com/office/drawing/2014/main" id="{7E074B7D-ED73-7BCF-B93F-F2988337DC3A}"/>
              </a:ext>
            </a:extLst>
          </p:cNvPr>
          <p:cNvPicPr>
            <a:picLocks noChangeAspect="1"/>
          </p:cNvPicPr>
          <p:nvPr/>
        </p:nvPicPr>
        <p:blipFill>
          <a:blip r:embed="rId2"/>
          <a:stretch>
            <a:fillRect/>
          </a:stretch>
        </p:blipFill>
        <p:spPr>
          <a:xfrm>
            <a:off x="1685365" y="1538727"/>
            <a:ext cx="8821270" cy="3831131"/>
          </a:xfrm>
          <a:prstGeom prst="rect">
            <a:avLst/>
          </a:prstGeom>
        </p:spPr>
      </p:pic>
    </p:spTree>
    <p:extLst>
      <p:ext uri="{BB962C8B-B14F-4D97-AF65-F5344CB8AC3E}">
        <p14:creationId xmlns:p14="http://schemas.microsoft.com/office/powerpoint/2010/main" val="3723479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F2FF3-4698-E27A-EECB-9012C9D7CDB2}"/>
              </a:ext>
            </a:extLst>
          </p:cNvPr>
          <p:cNvSpPr>
            <a:spLocks noGrp="1"/>
          </p:cNvSpPr>
          <p:nvPr>
            <p:ph type="title"/>
          </p:nvPr>
        </p:nvSpPr>
        <p:spPr>
          <a:xfrm>
            <a:off x="363070" y="0"/>
            <a:ext cx="10515600" cy="1325563"/>
          </a:xfrm>
        </p:spPr>
        <p:txBody>
          <a:bodyPr/>
          <a:lstStyle/>
          <a:p>
            <a:r>
              <a:rPr lang="en-US" dirty="0"/>
              <a:t>Print and end argument</a:t>
            </a:r>
            <a:endParaRPr lang="en-IN" dirty="0"/>
          </a:p>
        </p:txBody>
      </p:sp>
      <p:sp>
        <p:nvSpPr>
          <p:cNvPr id="3" name="Content Placeholder 2">
            <a:extLst>
              <a:ext uri="{FF2B5EF4-FFF2-40B4-BE49-F238E27FC236}">
                <a16:creationId xmlns:a16="http://schemas.microsoft.com/office/drawing/2014/main" id="{2BF5B76A-F8DF-5008-ECF7-960806C76A36}"/>
              </a:ext>
            </a:extLst>
          </p:cNvPr>
          <p:cNvSpPr>
            <a:spLocks noGrp="1"/>
          </p:cNvSpPr>
          <p:nvPr>
            <p:ph idx="1"/>
          </p:nvPr>
        </p:nvSpPr>
        <p:spPr>
          <a:xfrm>
            <a:off x="838200" y="1404282"/>
            <a:ext cx="10515600" cy="4862047"/>
          </a:xfrm>
        </p:spPr>
        <p:txBody>
          <a:bodyPr>
            <a:normAutofit fontScale="77500" lnSpcReduction="20000"/>
          </a:bodyPr>
          <a:lstStyle/>
          <a:p>
            <a:r>
              <a:rPr lang="en-US" dirty="0"/>
              <a:t>Using print statement</a:t>
            </a:r>
          </a:p>
          <a:p>
            <a:pPr marL="457200" lvl="1" indent="0">
              <a:buNone/>
            </a:pPr>
            <a:r>
              <a:rPr lang="en-US" dirty="0"/>
              <a:t>Salary = 7000</a:t>
            </a:r>
          </a:p>
          <a:p>
            <a:pPr marL="457200" lvl="1" indent="0">
              <a:buNone/>
            </a:pPr>
            <a:r>
              <a:rPr lang="en-US" dirty="0"/>
              <a:t>Print(“total salary is Salary”)</a:t>
            </a:r>
          </a:p>
          <a:p>
            <a:pPr marL="457200" lvl="1" indent="0">
              <a:buNone/>
            </a:pPr>
            <a:r>
              <a:rPr lang="en-US" dirty="0"/>
              <a:t>Print(“total salary is :”, Salary)</a:t>
            </a:r>
          </a:p>
          <a:p>
            <a:r>
              <a:rPr lang="en-US" dirty="0"/>
              <a:t>O/p </a:t>
            </a:r>
          </a:p>
          <a:p>
            <a:pPr lvl="1"/>
            <a:r>
              <a:rPr lang="en-US" dirty="0"/>
              <a:t>total salary is salary</a:t>
            </a:r>
            <a:endParaRPr lang="en-IN" dirty="0"/>
          </a:p>
          <a:p>
            <a:pPr lvl="1"/>
            <a:r>
              <a:rPr lang="en-IN" dirty="0"/>
              <a:t>Total salary is : 7000</a:t>
            </a:r>
            <a:endParaRPr lang="en-US" dirty="0"/>
          </a:p>
          <a:p>
            <a:pPr lvl="1"/>
            <a:endParaRPr lang="en-US" dirty="0"/>
          </a:p>
          <a:p>
            <a:pPr lvl="1"/>
            <a:r>
              <a:rPr lang="en-US" dirty="0"/>
              <a:t>Using End argument in print() function, will cause the cursor to remain on the same line for the next text.</a:t>
            </a:r>
          </a:p>
          <a:p>
            <a:pPr lvl="2"/>
            <a:r>
              <a:rPr lang="en-US" dirty="0"/>
              <a:t>Print(‘welcome’ , end=‘ ’)</a:t>
            </a:r>
          </a:p>
          <a:p>
            <a:pPr lvl="2"/>
            <a:r>
              <a:rPr lang="en-US" dirty="0"/>
              <a:t>Print (‘to’ , end =‘ ’)</a:t>
            </a:r>
          </a:p>
          <a:p>
            <a:pPr lvl="2"/>
            <a:r>
              <a:rPr lang="en-US" dirty="0"/>
              <a:t>Print(‘India’, end =‘ ’)</a:t>
            </a:r>
          </a:p>
          <a:p>
            <a:r>
              <a:rPr lang="en-IN" sz="3200" dirty="0"/>
              <a:t>O/p</a:t>
            </a:r>
          </a:p>
          <a:p>
            <a:pPr lvl="1"/>
            <a:r>
              <a:rPr lang="en-IN" dirty="0"/>
              <a:t>Welcome to India</a:t>
            </a:r>
          </a:p>
          <a:p>
            <a:pPr lvl="1"/>
            <a:endParaRPr lang="en-IN" dirty="0"/>
          </a:p>
          <a:p>
            <a:pPr marL="457200" lvl="1" indent="0">
              <a:buNone/>
            </a:pPr>
            <a:r>
              <a:rPr lang="en-IN" dirty="0"/>
              <a:t>Task: Explore the usage of “ Sep” Argument</a:t>
            </a:r>
          </a:p>
        </p:txBody>
      </p:sp>
    </p:spTree>
    <p:extLst>
      <p:ext uri="{BB962C8B-B14F-4D97-AF65-F5344CB8AC3E}">
        <p14:creationId xmlns:p14="http://schemas.microsoft.com/office/powerpoint/2010/main" val="3633820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EA73-3E86-4CF3-B6BC-074427D46069}"/>
              </a:ext>
            </a:extLst>
          </p:cNvPr>
          <p:cNvSpPr>
            <a:spLocks noGrp="1"/>
          </p:cNvSpPr>
          <p:nvPr>
            <p:ph type="title"/>
          </p:nvPr>
        </p:nvSpPr>
        <p:spPr/>
        <p:txBody>
          <a:bodyPr/>
          <a:lstStyle/>
          <a:p>
            <a:r>
              <a:rPr lang="en-IN" dirty="0"/>
              <a:t>Reading/Importing Dataset- Step 2</a:t>
            </a:r>
          </a:p>
        </p:txBody>
      </p:sp>
      <p:pic>
        <p:nvPicPr>
          <p:cNvPr id="5" name="Content Placeholder 4">
            <a:extLst>
              <a:ext uri="{FF2B5EF4-FFF2-40B4-BE49-F238E27FC236}">
                <a16:creationId xmlns:a16="http://schemas.microsoft.com/office/drawing/2014/main" id="{D7EDB185-699F-C98E-D1F6-4046BC0EDEB8}"/>
              </a:ext>
            </a:extLst>
          </p:cNvPr>
          <p:cNvPicPr>
            <a:picLocks noGrp="1" noChangeAspect="1"/>
          </p:cNvPicPr>
          <p:nvPr>
            <p:ph idx="1"/>
          </p:nvPr>
        </p:nvPicPr>
        <p:blipFill>
          <a:blip r:embed="rId2"/>
          <a:stretch>
            <a:fillRect/>
          </a:stretch>
        </p:blipFill>
        <p:spPr>
          <a:xfrm>
            <a:off x="838200" y="5155214"/>
            <a:ext cx="9738359" cy="1200329"/>
          </a:xfrm>
        </p:spPr>
      </p:pic>
      <p:sp>
        <p:nvSpPr>
          <p:cNvPr id="7" name="TextBox 6">
            <a:extLst>
              <a:ext uri="{FF2B5EF4-FFF2-40B4-BE49-F238E27FC236}">
                <a16:creationId xmlns:a16="http://schemas.microsoft.com/office/drawing/2014/main" id="{343D849E-FB4D-C67F-A474-D8B21EF4016F}"/>
              </a:ext>
            </a:extLst>
          </p:cNvPr>
          <p:cNvSpPr txBox="1"/>
          <p:nvPr/>
        </p:nvSpPr>
        <p:spPr>
          <a:xfrm>
            <a:off x="350520" y="1484869"/>
            <a:ext cx="10515600" cy="3489160"/>
          </a:xfrm>
          <a:prstGeom prst="rect">
            <a:avLst/>
          </a:prstGeom>
          <a:noFill/>
        </p:spPr>
        <p:txBody>
          <a:bodyPr wrap="square">
            <a:spAutoFit/>
          </a:bodyPr>
          <a:lstStyle/>
          <a:p>
            <a:pPr marL="685800" lvl="1" indent="-228600">
              <a:lnSpc>
                <a:spcPct val="90000"/>
              </a:lnSpc>
              <a:spcBef>
                <a:spcPts val="500"/>
              </a:spcBef>
              <a:buFont typeface="Arial" panose="020B0604020202020204" pitchFamily="34" charset="0"/>
              <a:buChar char="•"/>
            </a:pPr>
            <a:r>
              <a:rPr lang="en-US" sz="2400" dirty="0"/>
              <a:t>The Pandas library offers a wide range of possibilities for loading data into the pandas </a:t>
            </a:r>
            <a:r>
              <a:rPr lang="en-US" sz="2400" dirty="0" err="1"/>
              <a:t>DataFrame</a:t>
            </a:r>
            <a:r>
              <a:rPr lang="en-US" sz="2400" dirty="0"/>
              <a:t> from files like JSON, .csv, .xlsx, .</a:t>
            </a:r>
            <a:r>
              <a:rPr lang="en-US" sz="2400" dirty="0" err="1"/>
              <a:t>sql</a:t>
            </a:r>
            <a:r>
              <a:rPr lang="en-US" sz="2400" dirty="0"/>
              <a:t>, .pickle, .html, .txt, images etc.</a:t>
            </a:r>
          </a:p>
          <a:p>
            <a:pPr marL="685800" lvl="1" indent="-228600">
              <a:lnSpc>
                <a:spcPct val="90000"/>
              </a:lnSpc>
              <a:spcBef>
                <a:spcPts val="500"/>
              </a:spcBef>
              <a:buFont typeface="Arial" panose="020B0604020202020204" pitchFamily="34" charset="0"/>
              <a:buChar char="•"/>
            </a:pPr>
            <a:r>
              <a:rPr lang="en-US" sz="2400" dirty="0"/>
              <a:t>Most of the data are available in a tabular format of CSV files. It is trendy and easy to access. Using the </a:t>
            </a:r>
            <a:r>
              <a:rPr lang="en-US" sz="2400" dirty="0" err="1"/>
              <a:t>read_csv</a:t>
            </a:r>
            <a:r>
              <a:rPr lang="en-US" sz="2400" dirty="0"/>
              <a:t>() function, data can be converted to a pandas </a:t>
            </a:r>
            <a:r>
              <a:rPr lang="en-US" sz="2400" dirty="0" err="1"/>
              <a:t>DataFrame</a:t>
            </a:r>
            <a:r>
              <a:rPr lang="en-US" sz="2400" dirty="0"/>
              <a:t>.</a:t>
            </a:r>
          </a:p>
          <a:p>
            <a:pPr marL="685800" lvl="1" indent="-228600">
              <a:lnSpc>
                <a:spcPct val="90000"/>
              </a:lnSpc>
              <a:spcBef>
                <a:spcPts val="500"/>
              </a:spcBef>
              <a:buFont typeface="Arial" panose="020B0604020202020204" pitchFamily="34" charset="0"/>
              <a:buChar char="•"/>
            </a:pPr>
            <a:r>
              <a:rPr lang="en-US" sz="2400" dirty="0"/>
              <a:t>the data to predict Used car price is being used as an example. In this dataset, we are trying to analyze the used car’s price and how EDA focuses on identifying the factors influencing the car price.</a:t>
            </a:r>
          </a:p>
          <a:p>
            <a:pPr marL="285750" indent="-285750" algn="just">
              <a:buFont typeface="Arial" panose="020B0604020202020204" pitchFamily="34" charset="0"/>
              <a:buChar char="•"/>
            </a:pPr>
            <a:endParaRPr lang="en-US" b="0" i="0" dirty="0">
              <a:solidFill>
                <a:srgbClr val="222222"/>
              </a:solidFill>
              <a:effectLst/>
              <a:latin typeface="Lato" panose="020F0502020204030203" pitchFamily="34" charset="0"/>
            </a:endParaRPr>
          </a:p>
        </p:txBody>
      </p:sp>
    </p:spTree>
    <p:extLst>
      <p:ext uri="{BB962C8B-B14F-4D97-AF65-F5344CB8AC3E}">
        <p14:creationId xmlns:p14="http://schemas.microsoft.com/office/powerpoint/2010/main" val="314015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DD7E680C-CAB2-ED75-318F-A62C43ABDD3B}"/>
              </a:ext>
            </a:extLst>
          </p:cNvPr>
          <p:cNvPicPr>
            <a:picLocks noGrp="1" noChangeAspect="1"/>
          </p:cNvPicPr>
          <p:nvPr>
            <p:ph idx="1"/>
          </p:nvPr>
        </p:nvPicPr>
        <p:blipFill>
          <a:blip r:embed="rId2"/>
          <a:stretch>
            <a:fillRect/>
          </a:stretch>
        </p:blipFill>
        <p:spPr>
          <a:xfrm>
            <a:off x="959224" y="1156448"/>
            <a:ext cx="9574305" cy="1815498"/>
          </a:xfrm>
        </p:spPr>
      </p:pic>
    </p:spTree>
    <p:extLst>
      <p:ext uri="{BB962C8B-B14F-4D97-AF65-F5344CB8AC3E}">
        <p14:creationId xmlns:p14="http://schemas.microsoft.com/office/powerpoint/2010/main" val="106998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DAD1D-E3B1-2276-14A5-270F5F923F8D}"/>
              </a:ext>
            </a:extLst>
          </p:cNvPr>
          <p:cNvSpPr>
            <a:spLocks noGrp="1"/>
          </p:cNvSpPr>
          <p:nvPr>
            <p:ph type="title"/>
          </p:nvPr>
        </p:nvSpPr>
        <p:spPr/>
        <p:txBody>
          <a:bodyPr/>
          <a:lstStyle/>
          <a:p>
            <a:r>
              <a:rPr lang="en-IN" dirty="0"/>
              <a:t>Analyse the dataset</a:t>
            </a:r>
          </a:p>
        </p:txBody>
      </p:sp>
      <p:pic>
        <p:nvPicPr>
          <p:cNvPr id="5" name="Content Placeholder 4">
            <a:extLst>
              <a:ext uri="{FF2B5EF4-FFF2-40B4-BE49-F238E27FC236}">
                <a16:creationId xmlns:a16="http://schemas.microsoft.com/office/drawing/2014/main" id="{53320668-C502-22E5-3678-AA9DA1C457F4}"/>
              </a:ext>
            </a:extLst>
          </p:cNvPr>
          <p:cNvPicPr>
            <a:picLocks noGrp="1" noChangeAspect="1"/>
          </p:cNvPicPr>
          <p:nvPr>
            <p:ph idx="1"/>
          </p:nvPr>
        </p:nvPicPr>
        <p:blipFill>
          <a:blip r:embed="rId2"/>
          <a:stretch>
            <a:fillRect/>
          </a:stretch>
        </p:blipFill>
        <p:spPr>
          <a:xfrm>
            <a:off x="838200" y="1625517"/>
            <a:ext cx="8001693" cy="2370025"/>
          </a:xfrm>
        </p:spPr>
      </p:pic>
      <p:pic>
        <p:nvPicPr>
          <p:cNvPr id="7" name="Picture 6">
            <a:extLst>
              <a:ext uri="{FF2B5EF4-FFF2-40B4-BE49-F238E27FC236}">
                <a16:creationId xmlns:a16="http://schemas.microsoft.com/office/drawing/2014/main" id="{790E4AF5-1D0B-6F8D-F707-3C97B16A3A8A}"/>
              </a:ext>
            </a:extLst>
          </p:cNvPr>
          <p:cNvPicPr>
            <a:picLocks noChangeAspect="1"/>
          </p:cNvPicPr>
          <p:nvPr/>
        </p:nvPicPr>
        <p:blipFill>
          <a:blip r:embed="rId3"/>
          <a:stretch>
            <a:fillRect/>
          </a:stretch>
        </p:blipFill>
        <p:spPr>
          <a:xfrm>
            <a:off x="838200" y="4085186"/>
            <a:ext cx="8001692" cy="510584"/>
          </a:xfrm>
          <a:prstGeom prst="rect">
            <a:avLst/>
          </a:prstGeom>
        </p:spPr>
      </p:pic>
      <p:pic>
        <p:nvPicPr>
          <p:cNvPr id="9" name="Picture 8">
            <a:extLst>
              <a:ext uri="{FF2B5EF4-FFF2-40B4-BE49-F238E27FC236}">
                <a16:creationId xmlns:a16="http://schemas.microsoft.com/office/drawing/2014/main" id="{BF1B1723-5D19-561B-1888-E84EDB7A92F1}"/>
              </a:ext>
            </a:extLst>
          </p:cNvPr>
          <p:cNvPicPr>
            <a:picLocks noChangeAspect="1"/>
          </p:cNvPicPr>
          <p:nvPr/>
        </p:nvPicPr>
        <p:blipFill>
          <a:blip r:embed="rId4"/>
          <a:stretch>
            <a:fillRect/>
          </a:stretch>
        </p:blipFill>
        <p:spPr>
          <a:xfrm>
            <a:off x="838200" y="4595770"/>
            <a:ext cx="7925487" cy="2072820"/>
          </a:xfrm>
          <a:prstGeom prst="rect">
            <a:avLst/>
          </a:prstGeom>
        </p:spPr>
      </p:pic>
      <p:sp>
        <p:nvSpPr>
          <p:cNvPr id="10" name="Arrow: Left-Up 9">
            <a:extLst>
              <a:ext uri="{FF2B5EF4-FFF2-40B4-BE49-F238E27FC236}">
                <a16:creationId xmlns:a16="http://schemas.microsoft.com/office/drawing/2014/main" id="{5E5C6E87-86D2-A0A5-A6BE-4505EF5CC429}"/>
              </a:ext>
            </a:extLst>
          </p:cNvPr>
          <p:cNvSpPr/>
          <p:nvPr/>
        </p:nvSpPr>
        <p:spPr>
          <a:xfrm>
            <a:off x="8839892" y="1290918"/>
            <a:ext cx="1003355" cy="941852"/>
          </a:xfrm>
          <a:prstGeom prst="lef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64E6213-1398-AD4D-E2B8-BBAAC077C3D5}"/>
              </a:ext>
            </a:extLst>
          </p:cNvPr>
          <p:cNvSpPr txBox="1"/>
          <p:nvPr/>
        </p:nvSpPr>
        <p:spPr>
          <a:xfrm>
            <a:off x="8839892" y="466165"/>
            <a:ext cx="2141873" cy="923330"/>
          </a:xfrm>
          <a:prstGeom prst="rect">
            <a:avLst/>
          </a:prstGeom>
          <a:noFill/>
        </p:spPr>
        <p:txBody>
          <a:bodyPr wrap="square" rtlCol="0">
            <a:spAutoFit/>
          </a:bodyPr>
          <a:lstStyle/>
          <a:p>
            <a:r>
              <a:rPr lang="en-IN" dirty="0"/>
              <a:t>Head will show first 5 records present in the dataset</a:t>
            </a:r>
          </a:p>
        </p:txBody>
      </p:sp>
      <p:sp>
        <p:nvSpPr>
          <p:cNvPr id="12" name="Arrow: Left-Up 11">
            <a:extLst>
              <a:ext uri="{FF2B5EF4-FFF2-40B4-BE49-F238E27FC236}">
                <a16:creationId xmlns:a16="http://schemas.microsoft.com/office/drawing/2014/main" id="{1686B7F6-055E-F4F5-7BDE-7A28DD2A037E}"/>
              </a:ext>
            </a:extLst>
          </p:cNvPr>
          <p:cNvSpPr/>
          <p:nvPr/>
        </p:nvSpPr>
        <p:spPr>
          <a:xfrm>
            <a:off x="8907473" y="3683379"/>
            <a:ext cx="1003355" cy="941852"/>
          </a:xfrm>
          <a:prstGeom prst="lef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6FA9423-F05F-36C8-C30A-B009939EE7BE}"/>
              </a:ext>
            </a:extLst>
          </p:cNvPr>
          <p:cNvSpPr txBox="1"/>
          <p:nvPr/>
        </p:nvSpPr>
        <p:spPr>
          <a:xfrm>
            <a:off x="9180897" y="2875699"/>
            <a:ext cx="2172903" cy="923330"/>
          </a:xfrm>
          <a:prstGeom prst="rect">
            <a:avLst/>
          </a:prstGeom>
          <a:noFill/>
        </p:spPr>
        <p:txBody>
          <a:bodyPr wrap="square" rtlCol="0">
            <a:spAutoFit/>
          </a:bodyPr>
          <a:lstStyle/>
          <a:p>
            <a:r>
              <a:rPr lang="en-IN" dirty="0"/>
              <a:t>Tail will show last 5 records present in the dataset</a:t>
            </a:r>
          </a:p>
        </p:txBody>
      </p:sp>
    </p:spTree>
    <p:extLst>
      <p:ext uri="{BB962C8B-B14F-4D97-AF65-F5344CB8AC3E}">
        <p14:creationId xmlns:p14="http://schemas.microsoft.com/office/powerpoint/2010/main" val="4294679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ABF95-952A-8B67-47E8-D7B00DD71B21}"/>
              </a:ext>
            </a:extLst>
          </p:cNvPr>
          <p:cNvSpPr>
            <a:spLocks noGrp="1"/>
          </p:cNvSpPr>
          <p:nvPr>
            <p:ph type="title"/>
          </p:nvPr>
        </p:nvSpPr>
        <p:spPr/>
        <p:txBody>
          <a:bodyPr/>
          <a:lstStyle/>
          <a:p>
            <a:r>
              <a:rPr lang="en-IN" dirty="0"/>
              <a:t>Analyse the dataset</a:t>
            </a:r>
          </a:p>
        </p:txBody>
      </p:sp>
      <p:pic>
        <p:nvPicPr>
          <p:cNvPr id="5" name="Content Placeholder 4">
            <a:extLst>
              <a:ext uri="{FF2B5EF4-FFF2-40B4-BE49-F238E27FC236}">
                <a16:creationId xmlns:a16="http://schemas.microsoft.com/office/drawing/2014/main" id="{040051BB-A1FA-57AA-CBC8-A6AA6D2B76BE}"/>
              </a:ext>
            </a:extLst>
          </p:cNvPr>
          <p:cNvPicPr>
            <a:picLocks noGrp="1" noChangeAspect="1"/>
          </p:cNvPicPr>
          <p:nvPr>
            <p:ph idx="1"/>
          </p:nvPr>
        </p:nvPicPr>
        <p:blipFill>
          <a:blip r:embed="rId2"/>
          <a:stretch>
            <a:fillRect/>
          </a:stretch>
        </p:blipFill>
        <p:spPr>
          <a:xfrm>
            <a:off x="2335846" y="2621742"/>
            <a:ext cx="5526201" cy="510584"/>
          </a:xfrm>
        </p:spPr>
      </p:pic>
      <p:sp>
        <p:nvSpPr>
          <p:cNvPr id="7" name="TextBox 6">
            <a:extLst>
              <a:ext uri="{FF2B5EF4-FFF2-40B4-BE49-F238E27FC236}">
                <a16:creationId xmlns:a16="http://schemas.microsoft.com/office/drawing/2014/main" id="{31E993D7-6029-8434-C271-9780165F8FA7}"/>
              </a:ext>
            </a:extLst>
          </p:cNvPr>
          <p:cNvSpPr txBox="1"/>
          <p:nvPr/>
        </p:nvSpPr>
        <p:spPr>
          <a:xfrm>
            <a:off x="838199" y="1788930"/>
            <a:ext cx="9964271" cy="646331"/>
          </a:xfrm>
          <a:prstGeom prst="rect">
            <a:avLst/>
          </a:prstGeom>
          <a:noFill/>
        </p:spPr>
        <p:txBody>
          <a:bodyPr wrap="square">
            <a:spAutoFit/>
          </a:bodyPr>
          <a:lstStyle/>
          <a:p>
            <a:r>
              <a:rPr lang="en-US" b="1" i="0" dirty="0">
                <a:solidFill>
                  <a:srgbClr val="222222"/>
                </a:solidFill>
                <a:effectLst/>
                <a:latin typeface="Lato" panose="020F0502020204030203" pitchFamily="34" charset="0"/>
              </a:rPr>
              <a:t>info() </a:t>
            </a:r>
            <a:r>
              <a:rPr lang="en-US" b="0" i="0" dirty="0">
                <a:solidFill>
                  <a:srgbClr val="222222"/>
                </a:solidFill>
                <a:effectLst/>
                <a:latin typeface="Lato" panose="020F0502020204030203" pitchFamily="34" charset="0"/>
              </a:rPr>
              <a:t>helps to understand the data type and information about data, including the number of records in each column, data having null or not null, Data type, the memory usage of the dataset</a:t>
            </a:r>
            <a:endParaRPr lang="en-IN" dirty="0"/>
          </a:p>
        </p:txBody>
      </p:sp>
      <p:pic>
        <p:nvPicPr>
          <p:cNvPr id="9" name="Picture 8">
            <a:extLst>
              <a:ext uri="{FF2B5EF4-FFF2-40B4-BE49-F238E27FC236}">
                <a16:creationId xmlns:a16="http://schemas.microsoft.com/office/drawing/2014/main" id="{151EA28B-04A4-9174-B6FA-EE482DC6D379}"/>
              </a:ext>
            </a:extLst>
          </p:cNvPr>
          <p:cNvPicPr>
            <a:picLocks noChangeAspect="1"/>
          </p:cNvPicPr>
          <p:nvPr/>
        </p:nvPicPr>
        <p:blipFill>
          <a:blip r:embed="rId3"/>
          <a:stretch>
            <a:fillRect/>
          </a:stretch>
        </p:blipFill>
        <p:spPr>
          <a:xfrm>
            <a:off x="2814919" y="3429000"/>
            <a:ext cx="4087906" cy="2804403"/>
          </a:xfrm>
          <a:prstGeom prst="rect">
            <a:avLst/>
          </a:prstGeom>
        </p:spPr>
      </p:pic>
      <p:sp>
        <p:nvSpPr>
          <p:cNvPr id="11" name="TextBox 10">
            <a:extLst>
              <a:ext uri="{FF2B5EF4-FFF2-40B4-BE49-F238E27FC236}">
                <a16:creationId xmlns:a16="http://schemas.microsoft.com/office/drawing/2014/main" id="{B28FCD2B-9AD6-5BCB-A3FB-C1EDB98D548D}"/>
              </a:ext>
            </a:extLst>
          </p:cNvPr>
          <p:cNvSpPr txBox="1"/>
          <p:nvPr/>
        </p:nvSpPr>
        <p:spPr>
          <a:xfrm>
            <a:off x="8848164" y="3184653"/>
            <a:ext cx="2617695" cy="1446550"/>
          </a:xfrm>
          <a:prstGeom prst="rect">
            <a:avLst/>
          </a:prstGeom>
          <a:noFill/>
        </p:spPr>
        <p:txBody>
          <a:bodyPr wrap="square" rtlCol="0">
            <a:spAutoFit/>
          </a:bodyPr>
          <a:lstStyle/>
          <a:p>
            <a:pPr algn="just"/>
            <a:r>
              <a:rPr lang="en-US" sz="1100" dirty="0">
                <a:solidFill>
                  <a:srgbClr val="222222"/>
                </a:solidFill>
                <a:latin typeface="Lato" panose="020F0502020204030203" pitchFamily="34" charset="0"/>
              </a:rPr>
              <a:t>data.info() shows the variables Mileage, Engine, Power, Seats, </a:t>
            </a:r>
            <a:r>
              <a:rPr lang="en-US" sz="1100" dirty="0" err="1">
                <a:solidFill>
                  <a:srgbClr val="222222"/>
                </a:solidFill>
                <a:latin typeface="Lato" panose="020F0502020204030203" pitchFamily="34" charset="0"/>
              </a:rPr>
              <a:t>New_Price</a:t>
            </a:r>
            <a:r>
              <a:rPr lang="en-US" sz="1100" dirty="0">
                <a:solidFill>
                  <a:srgbClr val="222222"/>
                </a:solidFill>
                <a:latin typeface="Lato" panose="020F0502020204030203" pitchFamily="34" charset="0"/>
              </a:rPr>
              <a:t>, and Price have missing values. Numeric variables like Mileage, Power are of datatype as  float64 and int64. Categorical variables like Location, </a:t>
            </a:r>
            <a:r>
              <a:rPr lang="en-US" sz="1100" dirty="0" err="1">
                <a:solidFill>
                  <a:srgbClr val="222222"/>
                </a:solidFill>
                <a:latin typeface="Lato" panose="020F0502020204030203" pitchFamily="34" charset="0"/>
              </a:rPr>
              <a:t>Fuel_Type</a:t>
            </a:r>
            <a:r>
              <a:rPr lang="en-US" sz="1100" dirty="0">
                <a:solidFill>
                  <a:srgbClr val="222222"/>
                </a:solidFill>
                <a:latin typeface="Lato" panose="020F0502020204030203" pitchFamily="34" charset="0"/>
              </a:rPr>
              <a:t>, Transmission, and Owner Type are of object data type</a:t>
            </a:r>
            <a:endParaRPr lang="en-IN" sz="1100" dirty="0">
              <a:solidFill>
                <a:srgbClr val="222222"/>
              </a:solidFill>
              <a:latin typeface="Lato" panose="020F0502020204030203" pitchFamily="34" charset="0"/>
            </a:endParaRPr>
          </a:p>
        </p:txBody>
      </p:sp>
      <p:cxnSp>
        <p:nvCxnSpPr>
          <p:cNvPr id="13" name="Connector: Elbow 12">
            <a:extLst>
              <a:ext uri="{FF2B5EF4-FFF2-40B4-BE49-F238E27FC236}">
                <a16:creationId xmlns:a16="http://schemas.microsoft.com/office/drawing/2014/main" id="{473B7615-4DCD-309B-DD87-041C5E7F8203}"/>
              </a:ext>
            </a:extLst>
          </p:cNvPr>
          <p:cNvCxnSpPr/>
          <p:nvPr/>
        </p:nvCxnSpPr>
        <p:spPr>
          <a:xfrm flipV="1">
            <a:off x="6902825" y="3979554"/>
            <a:ext cx="1837764" cy="85164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918550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6BDBD-2B7C-A360-3C99-1D3721428598}"/>
              </a:ext>
            </a:extLst>
          </p:cNvPr>
          <p:cNvSpPr>
            <a:spLocks noGrp="1"/>
          </p:cNvSpPr>
          <p:nvPr>
            <p:ph type="title"/>
          </p:nvPr>
        </p:nvSpPr>
        <p:spPr/>
        <p:txBody>
          <a:bodyPr/>
          <a:lstStyle/>
          <a:p>
            <a:r>
              <a:rPr lang="en-IN" dirty="0"/>
              <a:t>Analyse the dataset</a:t>
            </a:r>
          </a:p>
        </p:txBody>
      </p:sp>
      <p:sp>
        <p:nvSpPr>
          <p:cNvPr id="3" name="Content Placeholder 2">
            <a:extLst>
              <a:ext uri="{FF2B5EF4-FFF2-40B4-BE49-F238E27FC236}">
                <a16:creationId xmlns:a16="http://schemas.microsoft.com/office/drawing/2014/main" id="{7E4CA26A-A48E-197A-C520-F438B26CD99A}"/>
              </a:ext>
            </a:extLst>
          </p:cNvPr>
          <p:cNvSpPr>
            <a:spLocks noGrp="1"/>
          </p:cNvSpPr>
          <p:nvPr>
            <p:ph idx="1"/>
          </p:nvPr>
        </p:nvSpPr>
        <p:spPr/>
        <p:txBody>
          <a:bodyPr/>
          <a:lstStyle/>
          <a:p>
            <a:r>
              <a:rPr lang="en-IN" b="0" i="0" dirty="0">
                <a:solidFill>
                  <a:srgbClr val="222222"/>
                </a:solidFill>
                <a:effectLst/>
                <a:latin typeface="Lato" panose="020F0502020204030203" pitchFamily="34" charset="0"/>
              </a:rPr>
              <a:t>Check for Duplication</a:t>
            </a:r>
          </a:p>
          <a:p>
            <a:endParaRPr lang="en-IN" dirty="0"/>
          </a:p>
        </p:txBody>
      </p:sp>
      <p:sp>
        <p:nvSpPr>
          <p:cNvPr id="4" name="TextBox 3">
            <a:extLst>
              <a:ext uri="{FF2B5EF4-FFF2-40B4-BE49-F238E27FC236}">
                <a16:creationId xmlns:a16="http://schemas.microsoft.com/office/drawing/2014/main" id="{AD507ABD-09FF-279F-F8B8-A176AAFB0CCD}"/>
              </a:ext>
            </a:extLst>
          </p:cNvPr>
          <p:cNvSpPr txBox="1"/>
          <p:nvPr/>
        </p:nvSpPr>
        <p:spPr>
          <a:xfrm>
            <a:off x="7969624" y="2887556"/>
            <a:ext cx="2465294" cy="1384995"/>
          </a:xfrm>
          <a:prstGeom prst="rect">
            <a:avLst/>
          </a:prstGeom>
          <a:noFill/>
        </p:spPr>
        <p:txBody>
          <a:bodyPr wrap="square" rtlCol="0">
            <a:spAutoFit/>
          </a:bodyPr>
          <a:lstStyle/>
          <a:p>
            <a:pPr algn="just"/>
            <a:r>
              <a:rPr lang="en-US" sz="1200" b="1" i="0" dirty="0" err="1">
                <a:solidFill>
                  <a:srgbClr val="222222"/>
                </a:solidFill>
                <a:effectLst/>
                <a:latin typeface="Times New Roman" panose="02020603050405020304" pitchFamily="18" charset="0"/>
                <a:cs typeface="Times New Roman" panose="02020603050405020304" pitchFamily="18" charset="0"/>
              </a:rPr>
              <a:t>nunique</a:t>
            </a:r>
            <a:r>
              <a:rPr lang="en-US" sz="1200" b="1" i="0" dirty="0">
                <a:solidFill>
                  <a:srgbClr val="222222"/>
                </a:solidFill>
                <a:effectLst/>
                <a:latin typeface="Times New Roman" panose="02020603050405020304" pitchFamily="18" charset="0"/>
                <a:cs typeface="Times New Roman" panose="02020603050405020304" pitchFamily="18" charset="0"/>
              </a:rPr>
              <a:t>() based on</a:t>
            </a:r>
            <a:r>
              <a:rPr lang="en-US" sz="1200" b="0" i="0" dirty="0">
                <a:solidFill>
                  <a:srgbClr val="222222"/>
                </a:solidFill>
                <a:effectLst/>
                <a:latin typeface="Times New Roman" panose="02020603050405020304" pitchFamily="18" charset="0"/>
                <a:cs typeface="Times New Roman" panose="02020603050405020304" pitchFamily="18" charset="0"/>
              </a:rPr>
              <a:t> several unique values in each column and the data description, we can identify the continuous and categorical columns in the data. Duplicated data can be handled or removed based on further analysis</a:t>
            </a:r>
            <a:endParaRPr lang="en-IN" sz="1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B4D2064-47A1-EC12-4262-06DE5998BC16}"/>
              </a:ext>
            </a:extLst>
          </p:cNvPr>
          <p:cNvPicPr>
            <a:picLocks noChangeAspect="1"/>
          </p:cNvPicPr>
          <p:nvPr/>
        </p:nvPicPr>
        <p:blipFill>
          <a:blip r:embed="rId2"/>
          <a:stretch>
            <a:fillRect/>
          </a:stretch>
        </p:blipFill>
        <p:spPr>
          <a:xfrm>
            <a:off x="1115901" y="2338868"/>
            <a:ext cx="5795887" cy="548688"/>
          </a:xfrm>
          <a:prstGeom prst="rect">
            <a:avLst/>
          </a:prstGeom>
        </p:spPr>
      </p:pic>
      <p:pic>
        <p:nvPicPr>
          <p:cNvPr id="8" name="Picture 7">
            <a:extLst>
              <a:ext uri="{FF2B5EF4-FFF2-40B4-BE49-F238E27FC236}">
                <a16:creationId xmlns:a16="http://schemas.microsoft.com/office/drawing/2014/main" id="{70611EF1-BB88-4486-2734-7689A3D4A0D8}"/>
              </a:ext>
            </a:extLst>
          </p:cNvPr>
          <p:cNvPicPr>
            <a:picLocks noChangeAspect="1"/>
          </p:cNvPicPr>
          <p:nvPr/>
        </p:nvPicPr>
        <p:blipFill>
          <a:blip r:embed="rId3"/>
          <a:stretch>
            <a:fillRect/>
          </a:stretch>
        </p:blipFill>
        <p:spPr>
          <a:xfrm>
            <a:off x="2041667" y="3222812"/>
            <a:ext cx="3944354" cy="2248095"/>
          </a:xfrm>
          <a:prstGeom prst="rect">
            <a:avLst/>
          </a:prstGeom>
        </p:spPr>
      </p:pic>
      <p:cxnSp>
        <p:nvCxnSpPr>
          <p:cNvPr id="12" name="Connector: Elbow 11">
            <a:extLst>
              <a:ext uri="{FF2B5EF4-FFF2-40B4-BE49-F238E27FC236}">
                <a16:creationId xmlns:a16="http://schemas.microsoft.com/office/drawing/2014/main" id="{17C85772-E115-BFF4-42BA-10D48FD0312D}"/>
              </a:ext>
            </a:extLst>
          </p:cNvPr>
          <p:cNvCxnSpPr/>
          <p:nvPr/>
        </p:nvCxnSpPr>
        <p:spPr>
          <a:xfrm flipV="1">
            <a:off x="5740855" y="3342812"/>
            <a:ext cx="1699851" cy="100404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73050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C2CD5-6054-C1DD-277B-D979DF22B6EC}"/>
              </a:ext>
            </a:extLst>
          </p:cNvPr>
          <p:cNvSpPr>
            <a:spLocks noGrp="1"/>
          </p:cNvSpPr>
          <p:nvPr>
            <p:ph type="title"/>
          </p:nvPr>
        </p:nvSpPr>
        <p:spPr/>
        <p:txBody>
          <a:bodyPr/>
          <a:lstStyle/>
          <a:p>
            <a:r>
              <a:rPr lang="en-IN" dirty="0"/>
              <a:t>Analyse the dataset</a:t>
            </a:r>
          </a:p>
        </p:txBody>
      </p:sp>
      <p:sp>
        <p:nvSpPr>
          <p:cNvPr id="3" name="Content Placeholder 2">
            <a:extLst>
              <a:ext uri="{FF2B5EF4-FFF2-40B4-BE49-F238E27FC236}">
                <a16:creationId xmlns:a16="http://schemas.microsoft.com/office/drawing/2014/main" id="{E15799D2-688E-5708-D465-805729B57967}"/>
              </a:ext>
            </a:extLst>
          </p:cNvPr>
          <p:cNvSpPr>
            <a:spLocks noGrp="1"/>
          </p:cNvSpPr>
          <p:nvPr>
            <p:ph idx="1"/>
          </p:nvPr>
        </p:nvSpPr>
        <p:spPr/>
        <p:txBody>
          <a:bodyPr/>
          <a:lstStyle/>
          <a:p>
            <a:r>
              <a:rPr lang="en-IN" b="0" i="0" dirty="0">
                <a:solidFill>
                  <a:srgbClr val="222222"/>
                </a:solidFill>
                <a:effectLst/>
                <a:latin typeface="Lato" panose="020F0502020204030203" pitchFamily="34" charset="0"/>
              </a:rPr>
              <a:t>Missing Values Calculation</a:t>
            </a:r>
          </a:p>
          <a:p>
            <a:endParaRPr lang="en-IN" dirty="0"/>
          </a:p>
        </p:txBody>
      </p:sp>
      <p:pic>
        <p:nvPicPr>
          <p:cNvPr id="5" name="Picture 4">
            <a:extLst>
              <a:ext uri="{FF2B5EF4-FFF2-40B4-BE49-F238E27FC236}">
                <a16:creationId xmlns:a16="http://schemas.microsoft.com/office/drawing/2014/main" id="{E52D0438-7CCB-6488-E822-F92CAF7B0E1C}"/>
              </a:ext>
            </a:extLst>
          </p:cNvPr>
          <p:cNvPicPr>
            <a:picLocks noChangeAspect="1"/>
          </p:cNvPicPr>
          <p:nvPr/>
        </p:nvPicPr>
        <p:blipFill>
          <a:blip r:embed="rId2"/>
          <a:stretch>
            <a:fillRect/>
          </a:stretch>
        </p:blipFill>
        <p:spPr>
          <a:xfrm>
            <a:off x="1090351" y="2368006"/>
            <a:ext cx="4740051" cy="472481"/>
          </a:xfrm>
          <a:prstGeom prst="rect">
            <a:avLst/>
          </a:prstGeom>
        </p:spPr>
      </p:pic>
      <p:pic>
        <p:nvPicPr>
          <p:cNvPr id="7" name="Picture 6">
            <a:extLst>
              <a:ext uri="{FF2B5EF4-FFF2-40B4-BE49-F238E27FC236}">
                <a16:creationId xmlns:a16="http://schemas.microsoft.com/office/drawing/2014/main" id="{CEEA2285-F42E-9E52-D9B2-B578CA2B1972}"/>
              </a:ext>
            </a:extLst>
          </p:cNvPr>
          <p:cNvPicPr>
            <a:picLocks noChangeAspect="1"/>
          </p:cNvPicPr>
          <p:nvPr/>
        </p:nvPicPr>
        <p:blipFill>
          <a:blip r:embed="rId3"/>
          <a:stretch>
            <a:fillRect/>
          </a:stretch>
        </p:blipFill>
        <p:spPr>
          <a:xfrm>
            <a:off x="1531933" y="3297703"/>
            <a:ext cx="4029528" cy="2194750"/>
          </a:xfrm>
          <a:prstGeom prst="rect">
            <a:avLst/>
          </a:prstGeom>
        </p:spPr>
      </p:pic>
      <p:cxnSp>
        <p:nvCxnSpPr>
          <p:cNvPr id="8" name="Connector: Elbow 7">
            <a:extLst>
              <a:ext uri="{FF2B5EF4-FFF2-40B4-BE49-F238E27FC236}">
                <a16:creationId xmlns:a16="http://schemas.microsoft.com/office/drawing/2014/main" id="{81E4051D-1D46-613E-B94A-06EF33B12E6D}"/>
              </a:ext>
            </a:extLst>
          </p:cNvPr>
          <p:cNvCxnSpPr/>
          <p:nvPr/>
        </p:nvCxnSpPr>
        <p:spPr>
          <a:xfrm flipV="1">
            <a:off x="4858871" y="3429000"/>
            <a:ext cx="1699851" cy="100404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164FEF20-CFD4-FC2A-2364-BA0B4BC1A6ED}"/>
              </a:ext>
            </a:extLst>
          </p:cNvPr>
          <p:cNvSpPr txBox="1"/>
          <p:nvPr/>
        </p:nvSpPr>
        <p:spPr>
          <a:xfrm>
            <a:off x="7969624" y="2887556"/>
            <a:ext cx="2465294" cy="1200329"/>
          </a:xfrm>
          <a:prstGeom prst="rect">
            <a:avLst/>
          </a:prstGeom>
          <a:noFill/>
        </p:spPr>
        <p:txBody>
          <a:bodyPr wrap="square" rtlCol="0">
            <a:spAutoFit/>
          </a:bodyPr>
          <a:lstStyle/>
          <a:p>
            <a:pPr algn="just"/>
            <a:r>
              <a:rPr lang="en-US" sz="1200" b="1" i="0" dirty="0" err="1">
                <a:solidFill>
                  <a:srgbClr val="222222"/>
                </a:solidFill>
                <a:effectLst/>
                <a:latin typeface="Lato" panose="020F0502020204030203" pitchFamily="34" charset="0"/>
              </a:rPr>
              <a:t>isnull</a:t>
            </a:r>
            <a:r>
              <a:rPr lang="en-US" sz="1200" b="1" i="0" dirty="0">
                <a:solidFill>
                  <a:srgbClr val="222222"/>
                </a:solidFill>
                <a:effectLst/>
                <a:latin typeface="Lato" panose="020F0502020204030203" pitchFamily="34" charset="0"/>
              </a:rPr>
              <a:t>() </a:t>
            </a:r>
            <a:r>
              <a:rPr lang="en-US" sz="1200" b="0" i="0" dirty="0">
                <a:solidFill>
                  <a:srgbClr val="222222"/>
                </a:solidFill>
                <a:effectLst/>
                <a:latin typeface="Lato" panose="020F0502020204030203" pitchFamily="34" charset="0"/>
              </a:rPr>
              <a:t>is widely been in all pre-processing steps to identify null values in the data</a:t>
            </a:r>
          </a:p>
          <a:p>
            <a:pPr algn="just"/>
            <a:r>
              <a:rPr lang="en-US" sz="1200" b="0" i="0" dirty="0">
                <a:solidFill>
                  <a:srgbClr val="222222"/>
                </a:solidFill>
                <a:effectLst/>
                <a:latin typeface="Lato" panose="020F0502020204030203" pitchFamily="34" charset="0"/>
              </a:rPr>
              <a:t>In our example,</a:t>
            </a:r>
            <a:r>
              <a:rPr lang="en-US" sz="1200" b="1" i="0" dirty="0">
                <a:solidFill>
                  <a:srgbClr val="222222"/>
                </a:solidFill>
                <a:effectLst/>
                <a:latin typeface="Lato" panose="020F0502020204030203" pitchFamily="34" charset="0"/>
              </a:rPr>
              <a:t> </a:t>
            </a:r>
            <a:r>
              <a:rPr lang="en-US" sz="1200" b="1" i="0" dirty="0" err="1">
                <a:solidFill>
                  <a:srgbClr val="222222"/>
                </a:solidFill>
                <a:effectLst/>
                <a:latin typeface="Lato" panose="020F0502020204030203" pitchFamily="34" charset="0"/>
              </a:rPr>
              <a:t>data.isnull</a:t>
            </a:r>
            <a:r>
              <a:rPr lang="en-US" sz="1200" b="1" i="0" dirty="0">
                <a:solidFill>
                  <a:srgbClr val="222222"/>
                </a:solidFill>
                <a:effectLst/>
                <a:latin typeface="Lato" panose="020F0502020204030203" pitchFamily="34" charset="0"/>
              </a:rPr>
              <a:t>().sum()</a:t>
            </a:r>
            <a:r>
              <a:rPr lang="en-US" sz="1200" b="0" i="0" dirty="0">
                <a:solidFill>
                  <a:srgbClr val="222222"/>
                </a:solidFill>
                <a:effectLst/>
                <a:latin typeface="Lato" panose="020F0502020204030203" pitchFamily="34" charset="0"/>
              </a:rPr>
              <a:t> </a:t>
            </a:r>
          </a:p>
          <a:p>
            <a:pPr algn="just"/>
            <a:r>
              <a:rPr lang="en-US" sz="1200" b="0" i="0" dirty="0">
                <a:solidFill>
                  <a:srgbClr val="222222"/>
                </a:solidFill>
                <a:effectLst/>
                <a:latin typeface="Lato" panose="020F0502020204030203" pitchFamily="34" charset="0"/>
              </a:rPr>
              <a:t>is used to get the number of missing records in each column</a:t>
            </a:r>
          </a:p>
        </p:txBody>
      </p:sp>
    </p:spTree>
    <p:extLst>
      <p:ext uri="{BB962C8B-B14F-4D97-AF65-F5344CB8AC3E}">
        <p14:creationId xmlns:p14="http://schemas.microsoft.com/office/powerpoint/2010/main" val="498872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AD0C-0003-2B37-CDB0-4F2433290B40}"/>
              </a:ext>
            </a:extLst>
          </p:cNvPr>
          <p:cNvSpPr>
            <a:spLocks noGrp="1"/>
          </p:cNvSpPr>
          <p:nvPr>
            <p:ph type="title"/>
          </p:nvPr>
        </p:nvSpPr>
        <p:spPr/>
        <p:txBody>
          <a:bodyPr/>
          <a:lstStyle/>
          <a:p>
            <a:r>
              <a:rPr lang="en-IN" dirty="0"/>
              <a:t>Analyse the dataset</a:t>
            </a:r>
          </a:p>
        </p:txBody>
      </p:sp>
      <p:sp>
        <p:nvSpPr>
          <p:cNvPr id="3" name="Content Placeholder 2">
            <a:extLst>
              <a:ext uri="{FF2B5EF4-FFF2-40B4-BE49-F238E27FC236}">
                <a16:creationId xmlns:a16="http://schemas.microsoft.com/office/drawing/2014/main" id="{BAC84E9A-27E4-444F-B4D4-BFA1C272D2F5}"/>
              </a:ext>
            </a:extLst>
          </p:cNvPr>
          <p:cNvSpPr>
            <a:spLocks noGrp="1"/>
          </p:cNvSpPr>
          <p:nvPr>
            <p:ph idx="1"/>
          </p:nvPr>
        </p:nvSpPr>
        <p:spPr/>
        <p:txBody>
          <a:bodyPr/>
          <a:lstStyle/>
          <a:p>
            <a:r>
              <a:rPr lang="en-IN" dirty="0"/>
              <a:t>Handling Missing Values </a:t>
            </a:r>
          </a:p>
          <a:p>
            <a:pPr lvl="1"/>
            <a:r>
              <a:rPr lang="en-IN" dirty="0"/>
              <a:t>Junk values can be converted to missing values by passing them as a list to the parameter ‘</a:t>
            </a:r>
            <a:r>
              <a:rPr lang="en-IN" dirty="0" err="1"/>
              <a:t>na_values</a:t>
            </a:r>
            <a:r>
              <a:rPr lang="en-IN" dirty="0"/>
              <a:t>’</a:t>
            </a:r>
          </a:p>
          <a:p>
            <a:endParaRPr lang="en-IN" dirty="0"/>
          </a:p>
          <a:p>
            <a:pPr marL="0" indent="0">
              <a:buNone/>
            </a:pPr>
            <a:r>
              <a:rPr lang="en-IN" dirty="0"/>
              <a:t>	</a:t>
            </a:r>
            <a:r>
              <a:rPr lang="en-IN" dirty="0">
                <a:solidFill>
                  <a:schemeClr val="bg1"/>
                </a:solidFill>
                <a:highlight>
                  <a:srgbClr val="000000"/>
                </a:highlight>
              </a:rPr>
              <a:t>data = </a:t>
            </a:r>
            <a:r>
              <a:rPr lang="en-IN" dirty="0" err="1">
                <a:solidFill>
                  <a:schemeClr val="bg1"/>
                </a:solidFill>
                <a:highlight>
                  <a:srgbClr val="000000"/>
                </a:highlight>
              </a:rPr>
              <a:t>pd.read_csv</a:t>
            </a:r>
            <a:r>
              <a:rPr lang="en-IN" dirty="0">
                <a:solidFill>
                  <a:schemeClr val="bg1"/>
                </a:solidFill>
                <a:highlight>
                  <a:srgbClr val="000000"/>
                </a:highlight>
              </a:rPr>
              <a:t>(“usedcars.csv”, </a:t>
            </a:r>
            <a:r>
              <a:rPr lang="en-IN" dirty="0" err="1">
                <a:solidFill>
                  <a:schemeClr val="bg1"/>
                </a:solidFill>
                <a:highlight>
                  <a:srgbClr val="000000"/>
                </a:highlight>
              </a:rPr>
              <a:t>na_values</a:t>
            </a:r>
            <a:r>
              <a:rPr lang="en-IN" dirty="0">
                <a:solidFill>
                  <a:schemeClr val="bg1"/>
                </a:solidFill>
                <a:highlight>
                  <a:srgbClr val="000000"/>
                </a:highlight>
              </a:rPr>
              <a:t> =[“??”, “###”]</a:t>
            </a:r>
          </a:p>
        </p:txBody>
      </p:sp>
    </p:spTree>
    <p:extLst>
      <p:ext uri="{BB962C8B-B14F-4D97-AF65-F5344CB8AC3E}">
        <p14:creationId xmlns:p14="http://schemas.microsoft.com/office/powerpoint/2010/main" val="2649357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657A-9B4D-BC67-99B2-E129F865CA4D}"/>
              </a:ext>
            </a:extLst>
          </p:cNvPr>
          <p:cNvSpPr>
            <a:spLocks noGrp="1"/>
          </p:cNvSpPr>
          <p:nvPr>
            <p:ph type="title"/>
          </p:nvPr>
        </p:nvSpPr>
        <p:spPr/>
        <p:txBody>
          <a:bodyPr/>
          <a:lstStyle/>
          <a:p>
            <a:r>
              <a:rPr lang="en-IN" spc="-5" dirty="0"/>
              <a:t>Missing</a:t>
            </a:r>
            <a:r>
              <a:rPr lang="en-IN" spc="-25" dirty="0"/>
              <a:t> </a:t>
            </a:r>
            <a:r>
              <a:rPr lang="en-IN" spc="-5" dirty="0"/>
              <a:t>Values</a:t>
            </a:r>
            <a:r>
              <a:rPr lang="en-IN" spc="-35" dirty="0"/>
              <a:t> </a:t>
            </a:r>
            <a:r>
              <a:rPr lang="en-IN" dirty="0"/>
              <a:t>in</a:t>
            </a:r>
            <a:r>
              <a:rPr lang="en-IN" spc="-20" dirty="0"/>
              <a:t> </a:t>
            </a:r>
            <a:r>
              <a:rPr lang="en-IN" spc="-5" dirty="0"/>
              <a:t>Python</a:t>
            </a:r>
            <a:endParaRPr lang="en-IN" dirty="0"/>
          </a:p>
        </p:txBody>
      </p:sp>
      <p:sp>
        <p:nvSpPr>
          <p:cNvPr id="3" name="Content Placeholder 2">
            <a:extLst>
              <a:ext uri="{FF2B5EF4-FFF2-40B4-BE49-F238E27FC236}">
                <a16:creationId xmlns:a16="http://schemas.microsoft.com/office/drawing/2014/main" id="{9294DD92-AAA8-4B98-FDDD-FB56DE5F00E4}"/>
              </a:ext>
            </a:extLst>
          </p:cNvPr>
          <p:cNvSpPr>
            <a:spLocks noGrp="1"/>
          </p:cNvSpPr>
          <p:nvPr>
            <p:ph idx="1"/>
          </p:nvPr>
        </p:nvSpPr>
        <p:spPr/>
        <p:txBody>
          <a:bodyPr>
            <a:normAutofit/>
          </a:bodyPr>
          <a:lstStyle/>
          <a:p>
            <a:pPr marL="419100" indent="-407034">
              <a:lnSpc>
                <a:spcPts val="3865"/>
              </a:lnSpc>
              <a:spcBef>
                <a:spcPts val="100"/>
              </a:spcBef>
              <a:buSzPct val="84848"/>
              <a:buFont typeface="Arial MT"/>
              <a:buChar char="•"/>
              <a:tabLst>
                <a:tab pos="419100" algn="l"/>
                <a:tab pos="419734" algn="l"/>
              </a:tabLst>
            </a:pPr>
            <a:r>
              <a:rPr lang="en-US" sz="2800" dirty="0">
                <a:latin typeface="Times New Roman"/>
                <a:cs typeface="Times New Roman"/>
              </a:rPr>
              <a:t>Let</a:t>
            </a:r>
            <a:r>
              <a:rPr lang="en-US" sz="2800" spc="-20" dirty="0">
                <a:latin typeface="Times New Roman"/>
                <a:cs typeface="Times New Roman"/>
              </a:rPr>
              <a:t> </a:t>
            </a:r>
            <a:r>
              <a:rPr lang="en-US" sz="2800" dirty="0">
                <a:latin typeface="Times New Roman"/>
                <a:cs typeface="Times New Roman"/>
              </a:rPr>
              <a:t>us consider</a:t>
            </a:r>
            <a:r>
              <a:rPr lang="en-US" sz="2800" spc="-15" dirty="0">
                <a:latin typeface="Times New Roman"/>
                <a:cs typeface="Times New Roman"/>
              </a:rPr>
              <a:t> </a:t>
            </a:r>
            <a:r>
              <a:rPr lang="en-US" sz="2800" spc="-5" dirty="0">
                <a:latin typeface="Times New Roman"/>
                <a:cs typeface="Times New Roman"/>
              </a:rPr>
              <a:t>an</a:t>
            </a:r>
            <a:r>
              <a:rPr lang="en-US" sz="2800" spc="-10" dirty="0">
                <a:latin typeface="Times New Roman"/>
                <a:cs typeface="Times New Roman"/>
              </a:rPr>
              <a:t> </a:t>
            </a:r>
            <a:r>
              <a:rPr lang="en-US" sz="2800" spc="-5" dirty="0">
                <a:latin typeface="Times New Roman"/>
                <a:cs typeface="Times New Roman"/>
              </a:rPr>
              <a:t>online</a:t>
            </a:r>
            <a:r>
              <a:rPr lang="en-US" sz="2800" spc="-20" dirty="0">
                <a:latin typeface="Times New Roman"/>
                <a:cs typeface="Times New Roman"/>
              </a:rPr>
              <a:t> </a:t>
            </a:r>
            <a:r>
              <a:rPr lang="en-US" sz="2800" dirty="0">
                <a:latin typeface="Times New Roman"/>
                <a:cs typeface="Times New Roman"/>
              </a:rPr>
              <a:t>survey</a:t>
            </a:r>
            <a:r>
              <a:rPr lang="en-US" sz="2800" spc="-5" dirty="0">
                <a:latin typeface="Times New Roman"/>
                <a:cs typeface="Times New Roman"/>
              </a:rPr>
              <a:t> </a:t>
            </a:r>
            <a:r>
              <a:rPr lang="en-US" sz="2800" dirty="0">
                <a:latin typeface="Times New Roman"/>
                <a:cs typeface="Times New Roman"/>
              </a:rPr>
              <a:t>for</a:t>
            </a:r>
            <a:r>
              <a:rPr lang="en-US" sz="2800" spc="-10" dirty="0">
                <a:latin typeface="Times New Roman"/>
                <a:cs typeface="Times New Roman"/>
              </a:rPr>
              <a:t> </a:t>
            </a:r>
            <a:r>
              <a:rPr lang="en-US" sz="2800" dirty="0">
                <a:latin typeface="Times New Roman"/>
                <a:cs typeface="Times New Roman"/>
              </a:rPr>
              <a:t>a</a:t>
            </a:r>
            <a:r>
              <a:rPr lang="en-US" sz="2800" spc="-5" dirty="0">
                <a:latin typeface="Times New Roman"/>
                <a:cs typeface="Times New Roman"/>
              </a:rPr>
              <a:t> </a:t>
            </a:r>
            <a:r>
              <a:rPr lang="en-US" sz="2800" dirty="0">
                <a:latin typeface="Times New Roman"/>
                <a:cs typeface="Times New Roman"/>
              </a:rPr>
              <a:t>product.</a:t>
            </a:r>
          </a:p>
          <a:p>
            <a:pPr marL="419100" marR="5715" indent="-407034">
              <a:lnSpc>
                <a:spcPct val="70100"/>
              </a:lnSpc>
              <a:spcBef>
                <a:spcPts val="1085"/>
              </a:spcBef>
              <a:buSzPct val="84848"/>
              <a:buFont typeface="Arial MT"/>
              <a:buChar char="•"/>
              <a:tabLst>
                <a:tab pos="419100" algn="l"/>
                <a:tab pos="419734" algn="l"/>
                <a:tab pos="1603375" algn="l"/>
                <a:tab pos="1991995" algn="l"/>
                <a:tab pos="3208655" algn="l"/>
                <a:tab pos="4530090" algn="l"/>
                <a:tab pos="5153660" algn="l"/>
                <a:tab pos="5894070" algn="l"/>
                <a:tab pos="6982459" algn="l"/>
                <a:tab pos="7604125" algn="l"/>
                <a:tab pos="8320405" algn="l"/>
              </a:tabLst>
            </a:pPr>
            <a:r>
              <a:rPr lang="en-US" sz="2800" dirty="0">
                <a:latin typeface="Times New Roman"/>
                <a:cs typeface="Times New Roman"/>
              </a:rPr>
              <a:t>Many	a	t</a:t>
            </a:r>
            <a:r>
              <a:rPr lang="en-US" sz="2800" spc="-15" dirty="0">
                <a:latin typeface="Times New Roman"/>
                <a:cs typeface="Times New Roman"/>
              </a:rPr>
              <a:t>i</a:t>
            </a:r>
            <a:r>
              <a:rPr lang="en-US" sz="2800" dirty="0">
                <a:latin typeface="Times New Roman"/>
                <a:cs typeface="Times New Roman"/>
              </a:rPr>
              <a:t>mes,	people	</a:t>
            </a:r>
            <a:r>
              <a:rPr lang="en-US" sz="2800" spc="-10" dirty="0">
                <a:latin typeface="Times New Roman"/>
                <a:cs typeface="Times New Roman"/>
              </a:rPr>
              <a:t>d</a:t>
            </a:r>
            <a:r>
              <a:rPr lang="en-US" sz="2800" dirty="0">
                <a:latin typeface="Times New Roman"/>
                <a:cs typeface="Times New Roman"/>
              </a:rPr>
              <a:t>o	not	sh</a:t>
            </a:r>
            <a:r>
              <a:rPr lang="en-US" sz="2800" spc="-10" dirty="0">
                <a:latin typeface="Times New Roman"/>
                <a:cs typeface="Times New Roman"/>
              </a:rPr>
              <a:t>a</a:t>
            </a:r>
            <a:r>
              <a:rPr lang="en-US" sz="2800" dirty="0">
                <a:latin typeface="Times New Roman"/>
                <a:cs typeface="Times New Roman"/>
              </a:rPr>
              <a:t>re	all	the	info</a:t>
            </a:r>
            <a:r>
              <a:rPr lang="en-US" sz="2800" spc="-15" dirty="0">
                <a:latin typeface="Times New Roman"/>
                <a:cs typeface="Times New Roman"/>
              </a:rPr>
              <a:t>r</a:t>
            </a:r>
            <a:r>
              <a:rPr lang="en-US" sz="2800" dirty="0">
                <a:latin typeface="Times New Roman"/>
                <a:cs typeface="Times New Roman"/>
              </a:rPr>
              <a:t>mat</a:t>
            </a:r>
            <a:r>
              <a:rPr lang="en-US" sz="2800" spc="-30" dirty="0">
                <a:latin typeface="Times New Roman"/>
                <a:cs typeface="Times New Roman"/>
              </a:rPr>
              <a:t>i</a:t>
            </a:r>
            <a:r>
              <a:rPr lang="en-US" sz="2800" dirty="0">
                <a:latin typeface="Times New Roman"/>
                <a:cs typeface="Times New Roman"/>
              </a:rPr>
              <a:t>on  related</a:t>
            </a:r>
            <a:r>
              <a:rPr lang="en-US" sz="2800" spc="-15" dirty="0">
                <a:latin typeface="Times New Roman"/>
                <a:cs typeface="Times New Roman"/>
              </a:rPr>
              <a:t> </a:t>
            </a:r>
            <a:r>
              <a:rPr lang="en-US" sz="2800" spc="-5" dirty="0">
                <a:latin typeface="Times New Roman"/>
                <a:cs typeface="Times New Roman"/>
              </a:rPr>
              <a:t>to </a:t>
            </a:r>
            <a:r>
              <a:rPr lang="en-US" sz="2800" dirty="0">
                <a:latin typeface="Times New Roman"/>
                <a:cs typeface="Times New Roman"/>
              </a:rPr>
              <a:t>them.</a:t>
            </a:r>
          </a:p>
          <a:p>
            <a:pPr marL="419100" indent="-407034">
              <a:lnSpc>
                <a:spcPts val="3175"/>
              </a:lnSpc>
              <a:buSzPct val="84848"/>
              <a:buFont typeface="Arial MT"/>
              <a:buChar char="•"/>
              <a:tabLst>
                <a:tab pos="419100" algn="l"/>
                <a:tab pos="419734" algn="l"/>
              </a:tabLst>
            </a:pPr>
            <a:r>
              <a:rPr lang="en-US" sz="2800" spc="-5" dirty="0">
                <a:latin typeface="Times New Roman"/>
                <a:cs typeface="Times New Roman"/>
              </a:rPr>
              <a:t>Few</a:t>
            </a:r>
            <a:r>
              <a:rPr lang="en-US" sz="2800" spc="229" dirty="0">
                <a:latin typeface="Times New Roman"/>
                <a:cs typeface="Times New Roman"/>
              </a:rPr>
              <a:t> </a:t>
            </a:r>
            <a:r>
              <a:rPr lang="en-US" sz="2800" dirty="0">
                <a:latin typeface="Times New Roman"/>
                <a:cs typeface="Times New Roman"/>
              </a:rPr>
              <a:t>people</a:t>
            </a:r>
            <a:r>
              <a:rPr lang="en-US" sz="2800" spc="229" dirty="0">
                <a:latin typeface="Times New Roman"/>
                <a:cs typeface="Times New Roman"/>
              </a:rPr>
              <a:t> </a:t>
            </a:r>
            <a:r>
              <a:rPr lang="en-US" sz="2800" dirty="0">
                <a:latin typeface="Times New Roman"/>
                <a:cs typeface="Times New Roman"/>
              </a:rPr>
              <a:t>share</a:t>
            </a:r>
            <a:r>
              <a:rPr lang="en-US" sz="2800" spc="220" dirty="0">
                <a:latin typeface="Times New Roman"/>
                <a:cs typeface="Times New Roman"/>
              </a:rPr>
              <a:t> </a:t>
            </a:r>
            <a:r>
              <a:rPr lang="en-US" sz="2800" dirty="0">
                <a:latin typeface="Times New Roman"/>
                <a:cs typeface="Times New Roman"/>
              </a:rPr>
              <a:t>their</a:t>
            </a:r>
            <a:r>
              <a:rPr lang="en-US" sz="2800" spc="225" dirty="0">
                <a:latin typeface="Times New Roman"/>
                <a:cs typeface="Times New Roman"/>
              </a:rPr>
              <a:t> </a:t>
            </a:r>
            <a:r>
              <a:rPr lang="en-US" sz="2800" spc="-5" dirty="0">
                <a:latin typeface="Times New Roman"/>
                <a:cs typeface="Times New Roman"/>
              </a:rPr>
              <a:t>experience,</a:t>
            </a:r>
            <a:r>
              <a:rPr lang="en-US" sz="2800" spc="225" dirty="0">
                <a:latin typeface="Times New Roman"/>
                <a:cs typeface="Times New Roman"/>
              </a:rPr>
              <a:t> </a:t>
            </a:r>
            <a:r>
              <a:rPr lang="en-US" sz="2800" dirty="0">
                <a:latin typeface="Times New Roman"/>
                <a:cs typeface="Times New Roman"/>
              </a:rPr>
              <a:t>but</a:t>
            </a:r>
            <a:r>
              <a:rPr lang="en-US" sz="2800" spc="225" dirty="0">
                <a:latin typeface="Times New Roman"/>
                <a:cs typeface="Times New Roman"/>
              </a:rPr>
              <a:t> </a:t>
            </a:r>
            <a:r>
              <a:rPr lang="en-US" sz="2800" dirty="0">
                <a:latin typeface="Times New Roman"/>
                <a:cs typeface="Times New Roman"/>
              </a:rPr>
              <a:t>not</a:t>
            </a:r>
            <a:r>
              <a:rPr lang="en-US" sz="2800" spc="225" dirty="0">
                <a:latin typeface="Times New Roman"/>
                <a:cs typeface="Times New Roman"/>
              </a:rPr>
              <a:t> </a:t>
            </a:r>
            <a:r>
              <a:rPr lang="en-US" sz="2800" dirty="0">
                <a:latin typeface="Times New Roman"/>
                <a:cs typeface="Times New Roman"/>
              </a:rPr>
              <a:t>how</a:t>
            </a:r>
            <a:r>
              <a:rPr lang="en-US" sz="2800" spc="229" dirty="0">
                <a:latin typeface="Times New Roman"/>
                <a:cs typeface="Times New Roman"/>
              </a:rPr>
              <a:t> </a:t>
            </a:r>
            <a:r>
              <a:rPr lang="en-US" sz="2800" spc="-10" dirty="0">
                <a:latin typeface="Times New Roman"/>
                <a:cs typeface="Times New Roman"/>
              </a:rPr>
              <a:t>long</a:t>
            </a:r>
            <a:r>
              <a:rPr lang="en-US" sz="2800" spc="235" dirty="0">
                <a:latin typeface="Times New Roman"/>
                <a:cs typeface="Times New Roman"/>
              </a:rPr>
              <a:t> </a:t>
            </a:r>
            <a:r>
              <a:rPr lang="en-US" sz="2800" spc="-5" dirty="0">
                <a:latin typeface="Times New Roman"/>
                <a:cs typeface="Times New Roman"/>
              </a:rPr>
              <a:t>they</a:t>
            </a:r>
            <a:r>
              <a:rPr lang="en-US" spc="-5" dirty="0">
                <a:latin typeface="Times New Roman"/>
                <a:cs typeface="Times New Roman"/>
              </a:rPr>
              <a:t> </a:t>
            </a:r>
            <a:r>
              <a:rPr lang="en-US" sz="2800" dirty="0">
                <a:latin typeface="Times New Roman"/>
                <a:cs typeface="Times New Roman"/>
              </a:rPr>
              <a:t>are</a:t>
            </a:r>
            <a:r>
              <a:rPr lang="en-US" sz="2800" spc="130" dirty="0">
                <a:latin typeface="Times New Roman"/>
                <a:cs typeface="Times New Roman"/>
              </a:rPr>
              <a:t> </a:t>
            </a:r>
            <a:r>
              <a:rPr lang="en-US" sz="2800" dirty="0">
                <a:latin typeface="Times New Roman"/>
                <a:cs typeface="Times New Roman"/>
              </a:rPr>
              <a:t>using</a:t>
            </a:r>
            <a:r>
              <a:rPr lang="en-US" sz="2800" spc="120" dirty="0">
                <a:latin typeface="Times New Roman"/>
                <a:cs typeface="Times New Roman"/>
              </a:rPr>
              <a:t> </a:t>
            </a:r>
            <a:r>
              <a:rPr lang="en-US" sz="2800" dirty="0">
                <a:latin typeface="Times New Roman"/>
                <a:cs typeface="Times New Roman"/>
              </a:rPr>
              <a:t>the</a:t>
            </a:r>
            <a:r>
              <a:rPr lang="en-US" sz="2800" spc="130" dirty="0">
                <a:latin typeface="Times New Roman"/>
                <a:cs typeface="Times New Roman"/>
              </a:rPr>
              <a:t> </a:t>
            </a:r>
            <a:r>
              <a:rPr lang="en-US" sz="2800" spc="-5" dirty="0">
                <a:latin typeface="Times New Roman"/>
                <a:cs typeface="Times New Roman"/>
              </a:rPr>
              <a:t>product;</a:t>
            </a:r>
            <a:r>
              <a:rPr lang="en-US" sz="2800" spc="130" dirty="0">
                <a:latin typeface="Times New Roman"/>
                <a:cs typeface="Times New Roman"/>
              </a:rPr>
              <a:t> </a:t>
            </a:r>
            <a:r>
              <a:rPr lang="en-US" sz="2800" dirty="0">
                <a:latin typeface="Times New Roman"/>
                <a:cs typeface="Times New Roman"/>
              </a:rPr>
              <a:t>few</a:t>
            </a:r>
            <a:r>
              <a:rPr lang="en-US" sz="2800" spc="125" dirty="0">
                <a:latin typeface="Times New Roman"/>
                <a:cs typeface="Times New Roman"/>
              </a:rPr>
              <a:t> </a:t>
            </a:r>
            <a:r>
              <a:rPr lang="en-US" sz="2800" dirty="0">
                <a:latin typeface="Times New Roman"/>
                <a:cs typeface="Times New Roman"/>
              </a:rPr>
              <a:t>people</a:t>
            </a:r>
            <a:r>
              <a:rPr lang="en-US" sz="2800" spc="125" dirty="0">
                <a:latin typeface="Times New Roman"/>
                <a:cs typeface="Times New Roman"/>
              </a:rPr>
              <a:t> </a:t>
            </a:r>
            <a:r>
              <a:rPr lang="en-US" sz="2800" dirty="0">
                <a:latin typeface="Times New Roman"/>
                <a:cs typeface="Times New Roman"/>
              </a:rPr>
              <a:t>share</a:t>
            </a:r>
            <a:r>
              <a:rPr lang="en-US" sz="2800" spc="135" dirty="0">
                <a:latin typeface="Times New Roman"/>
                <a:cs typeface="Times New Roman"/>
              </a:rPr>
              <a:t> </a:t>
            </a:r>
            <a:r>
              <a:rPr lang="en-US" sz="2800" spc="-10" dirty="0">
                <a:latin typeface="Times New Roman"/>
                <a:cs typeface="Times New Roman"/>
              </a:rPr>
              <a:t>how</a:t>
            </a:r>
            <a:r>
              <a:rPr lang="en-US" sz="2800" spc="135" dirty="0">
                <a:latin typeface="Times New Roman"/>
                <a:cs typeface="Times New Roman"/>
              </a:rPr>
              <a:t> </a:t>
            </a:r>
            <a:r>
              <a:rPr lang="en-US" sz="2800" dirty="0">
                <a:latin typeface="Times New Roman"/>
                <a:cs typeface="Times New Roman"/>
              </a:rPr>
              <a:t>long</a:t>
            </a:r>
            <a:r>
              <a:rPr lang="en-US" sz="2800" spc="140" dirty="0">
                <a:latin typeface="Times New Roman"/>
                <a:cs typeface="Times New Roman"/>
              </a:rPr>
              <a:t> </a:t>
            </a:r>
            <a:r>
              <a:rPr lang="en-US" sz="2800" spc="-5" dirty="0">
                <a:latin typeface="Times New Roman"/>
                <a:cs typeface="Times New Roman"/>
              </a:rPr>
              <a:t>they</a:t>
            </a:r>
            <a:r>
              <a:rPr lang="en-US" sz="2800" spc="140" dirty="0">
                <a:latin typeface="Times New Roman"/>
                <a:cs typeface="Times New Roman"/>
              </a:rPr>
              <a:t> </a:t>
            </a:r>
            <a:r>
              <a:rPr lang="en-US" sz="2800" spc="-5" dirty="0">
                <a:latin typeface="Times New Roman"/>
                <a:cs typeface="Times New Roman"/>
              </a:rPr>
              <a:t>are using</a:t>
            </a:r>
            <a:r>
              <a:rPr lang="en-US" spc="-5" dirty="0">
                <a:latin typeface="Times New Roman"/>
                <a:cs typeface="Times New Roman"/>
              </a:rPr>
              <a:t> </a:t>
            </a:r>
            <a:r>
              <a:rPr lang="en-US" sz="2800" spc="-10" dirty="0">
                <a:latin typeface="Times New Roman"/>
                <a:cs typeface="Times New Roman"/>
              </a:rPr>
              <a:t>th</a:t>
            </a:r>
            <a:r>
              <a:rPr lang="en-US" sz="2800" spc="-5" dirty="0">
                <a:latin typeface="Times New Roman"/>
                <a:cs typeface="Times New Roman"/>
              </a:rPr>
              <a:t>e	produc</a:t>
            </a:r>
            <a:r>
              <a:rPr lang="en-US" sz="2800" spc="-20" dirty="0">
                <a:latin typeface="Times New Roman"/>
                <a:cs typeface="Times New Roman"/>
              </a:rPr>
              <a:t>t</a:t>
            </a:r>
            <a:r>
              <a:rPr lang="en-US" sz="2800" spc="-5" dirty="0">
                <a:latin typeface="Times New Roman"/>
                <a:cs typeface="Times New Roman"/>
              </a:rPr>
              <a:t>,	their	</a:t>
            </a:r>
            <a:r>
              <a:rPr lang="en-US" sz="2800" spc="-20" dirty="0">
                <a:latin typeface="Times New Roman"/>
                <a:cs typeface="Times New Roman"/>
              </a:rPr>
              <a:t>e</a:t>
            </a:r>
            <a:r>
              <a:rPr lang="en-US" sz="2800" spc="-5" dirty="0">
                <a:latin typeface="Times New Roman"/>
                <a:cs typeface="Times New Roman"/>
              </a:rPr>
              <a:t>x</a:t>
            </a:r>
            <a:r>
              <a:rPr lang="en-US" sz="2800" dirty="0">
                <a:latin typeface="Times New Roman"/>
                <a:cs typeface="Times New Roman"/>
              </a:rPr>
              <a:t>p</a:t>
            </a:r>
            <a:r>
              <a:rPr lang="en-US" sz="2800" spc="-5" dirty="0">
                <a:latin typeface="Times New Roman"/>
                <a:cs typeface="Times New Roman"/>
              </a:rPr>
              <a:t>er</a:t>
            </a:r>
            <a:r>
              <a:rPr lang="en-US" sz="2800" spc="-20" dirty="0">
                <a:latin typeface="Times New Roman"/>
                <a:cs typeface="Times New Roman"/>
              </a:rPr>
              <a:t>i</a:t>
            </a:r>
            <a:r>
              <a:rPr lang="en-US" sz="2800" spc="-5" dirty="0">
                <a:latin typeface="Times New Roman"/>
                <a:cs typeface="Times New Roman"/>
              </a:rPr>
              <a:t>ence	but	</a:t>
            </a:r>
            <a:r>
              <a:rPr lang="en-US" sz="2800" spc="-15" dirty="0">
                <a:latin typeface="Times New Roman"/>
                <a:cs typeface="Times New Roman"/>
              </a:rPr>
              <a:t>no</a:t>
            </a:r>
            <a:r>
              <a:rPr lang="en-US" sz="2800" spc="-5" dirty="0">
                <a:latin typeface="Times New Roman"/>
                <a:cs typeface="Times New Roman"/>
              </a:rPr>
              <a:t>t	their	</a:t>
            </a:r>
            <a:r>
              <a:rPr lang="en-US" sz="2800" spc="-20" dirty="0">
                <a:latin typeface="Times New Roman"/>
                <a:cs typeface="Times New Roman"/>
              </a:rPr>
              <a:t>c</a:t>
            </a:r>
            <a:r>
              <a:rPr lang="en-US" sz="2800" spc="-5" dirty="0">
                <a:latin typeface="Times New Roman"/>
                <a:cs typeface="Times New Roman"/>
              </a:rPr>
              <a:t>o</a:t>
            </a:r>
            <a:r>
              <a:rPr lang="en-US" sz="2800" dirty="0">
                <a:latin typeface="Times New Roman"/>
                <a:cs typeface="Times New Roman"/>
              </a:rPr>
              <a:t>n</a:t>
            </a:r>
            <a:r>
              <a:rPr lang="en-US" sz="2800" spc="-5" dirty="0">
                <a:latin typeface="Times New Roman"/>
                <a:cs typeface="Times New Roman"/>
              </a:rPr>
              <a:t>tact  </a:t>
            </a:r>
            <a:r>
              <a:rPr lang="en-US" sz="2800" dirty="0">
                <a:latin typeface="Times New Roman"/>
                <a:cs typeface="Times New Roman"/>
              </a:rPr>
              <a:t>information.</a:t>
            </a:r>
          </a:p>
          <a:p>
            <a:pPr marL="419100" marR="6985" indent="-407034">
              <a:lnSpc>
                <a:spcPct val="70100"/>
              </a:lnSpc>
              <a:spcBef>
                <a:spcPts val="1005"/>
              </a:spcBef>
              <a:buSzPct val="84848"/>
              <a:buFont typeface="Arial MT"/>
              <a:buChar char="•"/>
              <a:tabLst>
                <a:tab pos="419100" algn="l"/>
                <a:tab pos="419734" algn="l"/>
                <a:tab pos="1528445" algn="l"/>
                <a:tab pos="2016760" algn="l"/>
                <a:tab pos="3066415" algn="l"/>
                <a:tab pos="3580129" algn="l"/>
                <a:tab pos="4257040" algn="l"/>
                <a:tab pos="5281295" algn="l"/>
                <a:tab pos="6145530" algn="l"/>
                <a:tab pos="6494780" algn="l"/>
                <a:tab pos="7311390" algn="l"/>
                <a:tab pos="7823834" algn="l"/>
                <a:tab pos="8686165" algn="l"/>
                <a:tab pos="9130030" algn="l"/>
              </a:tabLst>
            </a:pPr>
            <a:r>
              <a:rPr lang="en-US" sz="2800" dirty="0">
                <a:latin typeface="Times New Roman"/>
                <a:cs typeface="Times New Roman"/>
              </a:rPr>
              <a:t>Thus,	</a:t>
            </a:r>
            <a:r>
              <a:rPr lang="en-US" sz="2800" spc="-20" dirty="0">
                <a:latin typeface="Times New Roman"/>
                <a:cs typeface="Times New Roman"/>
              </a:rPr>
              <a:t>i</a:t>
            </a:r>
            <a:r>
              <a:rPr lang="en-US" sz="2800" dirty="0">
                <a:latin typeface="Times New Roman"/>
                <a:cs typeface="Times New Roman"/>
              </a:rPr>
              <a:t>n	some	</a:t>
            </a:r>
            <a:r>
              <a:rPr lang="en-US" sz="2800" spc="-10" dirty="0">
                <a:latin typeface="Times New Roman"/>
                <a:cs typeface="Times New Roman"/>
              </a:rPr>
              <a:t>o</a:t>
            </a:r>
            <a:r>
              <a:rPr lang="en-US" sz="2800" dirty="0">
                <a:latin typeface="Times New Roman"/>
                <a:cs typeface="Times New Roman"/>
              </a:rPr>
              <a:t>r	the	o</a:t>
            </a:r>
            <a:r>
              <a:rPr lang="en-US" sz="2800" spc="-15" dirty="0">
                <a:latin typeface="Times New Roman"/>
                <a:cs typeface="Times New Roman"/>
              </a:rPr>
              <a:t>t</a:t>
            </a:r>
            <a:r>
              <a:rPr lang="en-US" sz="2800" dirty="0">
                <a:latin typeface="Times New Roman"/>
                <a:cs typeface="Times New Roman"/>
              </a:rPr>
              <a:t>her	way	a	part	</a:t>
            </a:r>
            <a:r>
              <a:rPr lang="en-US" sz="2800" spc="-10" dirty="0">
                <a:latin typeface="Times New Roman"/>
                <a:cs typeface="Times New Roman"/>
              </a:rPr>
              <a:t>o</a:t>
            </a:r>
            <a:r>
              <a:rPr lang="en-US" sz="2800" dirty="0">
                <a:latin typeface="Times New Roman"/>
                <a:cs typeface="Times New Roman"/>
              </a:rPr>
              <a:t>f	data	</a:t>
            </a:r>
            <a:r>
              <a:rPr lang="en-US" sz="2800" spc="-10" dirty="0">
                <a:latin typeface="Times New Roman"/>
                <a:cs typeface="Times New Roman"/>
              </a:rPr>
              <a:t>i</a:t>
            </a:r>
            <a:r>
              <a:rPr lang="en-US" sz="2800" dirty="0">
                <a:latin typeface="Times New Roman"/>
                <a:cs typeface="Times New Roman"/>
              </a:rPr>
              <a:t>s	always  </a:t>
            </a:r>
            <a:r>
              <a:rPr lang="en-US" sz="2800" spc="-5" dirty="0">
                <a:latin typeface="Times New Roman"/>
                <a:cs typeface="Times New Roman"/>
              </a:rPr>
              <a:t>missing,</a:t>
            </a:r>
            <a:r>
              <a:rPr lang="en-US" sz="2800" spc="-10" dirty="0">
                <a:latin typeface="Times New Roman"/>
                <a:cs typeface="Times New Roman"/>
              </a:rPr>
              <a:t> </a:t>
            </a:r>
            <a:r>
              <a:rPr lang="en-US" sz="2800" dirty="0">
                <a:latin typeface="Times New Roman"/>
                <a:cs typeface="Times New Roman"/>
              </a:rPr>
              <a:t>and</a:t>
            </a:r>
            <a:r>
              <a:rPr lang="en-US" sz="2800" spc="-15" dirty="0">
                <a:latin typeface="Times New Roman"/>
                <a:cs typeface="Times New Roman"/>
              </a:rPr>
              <a:t> </a:t>
            </a:r>
            <a:r>
              <a:rPr lang="en-US" sz="2800" spc="-5" dirty="0">
                <a:latin typeface="Times New Roman"/>
                <a:cs typeface="Times New Roman"/>
              </a:rPr>
              <a:t>this </a:t>
            </a:r>
            <a:r>
              <a:rPr lang="en-US" sz="2800" spc="-10" dirty="0">
                <a:latin typeface="Times New Roman"/>
                <a:cs typeface="Times New Roman"/>
              </a:rPr>
              <a:t>is</a:t>
            </a:r>
            <a:r>
              <a:rPr lang="en-US" sz="2800" dirty="0">
                <a:latin typeface="Times New Roman"/>
                <a:cs typeface="Times New Roman"/>
              </a:rPr>
              <a:t> very</a:t>
            </a:r>
            <a:r>
              <a:rPr lang="en-US" sz="2800" spc="-10" dirty="0">
                <a:latin typeface="Times New Roman"/>
                <a:cs typeface="Times New Roman"/>
              </a:rPr>
              <a:t> </a:t>
            </a:r>
            <a:r>
              <a:rPr lang="en-US" sz="2800" dirty="0">
                <a:latin typeface="Times New Roman"/>
                <a:cs typeface="Times New Roman"/>
              </a:rPr>
              <a:t>common</a:t>
            </a:r>
            <a:r>
              <a:rPr lang="en-US" sz="2800" spc="-15" dirty="0">
                <a:latin typeface="Times New Roman"/>
                <a:cs typeface="Times New Roman"/>
              </a:rPr>
              <a:t> </a:t>
            </a:r>
            <a:r>
              <a:rPr lang="en-US" sz="2800" spc="-5" dirty="0">
                <a:latin typeface="Times New Roman"/>
                <a:cs typeface="Times New Roman"/>
              </a:rPr>
              <a:t>in </a:t>
            </a:r>
            <a:r>
              <a:rPr lang="en-US" sz="2800" dirty="0">
                <a:latin typeface="Times New Roman"/>
                <a:cs typeface="Times New Roman"/>
              </a:rPr>
              <a:t>real</a:t>
            </a:r>
            <a:r>
              <a:rPr lang="en-US" sz="2800" spc="-10" dirty="0">
                <a:latin typeface="Times New Roman"/>
                <a:cs typeface="Times New Roman"/>
              </a:rPr>
              <a:t> </a:t>
            </a:r>
            <a:r>
              <a:rPr lang="en-US" sz="2800" spc="-5" dirty="0">
                <a:latin typeface="Times New Roman"/>
                <a:cs typeface="Times New Roman"/>
              </a:rPr>
              <a:t>time.</a:t>
            </a:r>
            <a:endParaRPr lang="en-US" sz="2800" dirty="0">
              <a:latin typeface="Times New Roman"/>
              <a:cs typeface="Times New Roman"/>
            </a:endParaRPr>
          </a:p>
          <a:p>
            <a:pPr marL="0" indent="0">
              <a:buNone/>
            </a:pPr>
            <a:endParaRPr lang="en-IN" dirty="0"/>
          </a:p>
        </p:txBody>
      </p:sp>
    </p:spTree>
    <p:extLst>
      <p:ext uri="{BB962C8B-B14F-4D97-AF65-F5344CB8AC3E}">
        <p14:creationId xmlns:p14="http://schemas.microsoft.com/office/powerpoint/2010/main" val="3733661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127CB-EE54-8A56-D1B8-384F2EFEDCFD}"/>
              </a:ext>
            </a:extLst>
          </p:cNvPr>
          <p:cNvSpPr>
            <a:spLocks noGrp="1"/>
          </p:cNvSpPr>
          <p:nvPr>
            <p:ph type="title"/>
          </p:nvPr>
        </p:nvSpPr>
        <p:spPr/>
        <p:txBody>
          <a:bodyPr/>
          <a:lstStyle/>
          <a:p>
            <a:r>
              <a:rPr lang="en-IN" spc="-5" dirty="0"/>
              <a:t>Dropping</a:t>
            </a:r>
            <a:r>
              <a:rPr lang="en-IN" spc="-30" dirty="0"/>
              <a:t> </a:t>
            </a:r>
            <a:r>
              <a:rPr lang="en-IN" spc="-5" dirty="0"/>
              <a:t>Missing</a:t>
            </a:r>
            <a:r>
              <a:rPr lang="en-IN" spc="-30" dirty="0"/>
              <a:t> </a:t>
            </a:r>
            <a:r>
              <a:rPr lang="en-IN" spc="-5" dirty="0"/>
              <a:t>Values</a:t>
            </a:r>
            <a:endParaRPr lang="en-IN" dirty="0"/>
          </a:p>
        </p:txBody>
      </p:sp>
      <p:sp>
        <p:nvSpPr>
          <p:cNvPr id="3" name="Content Placeholder 2">
            <a:extLst>
              <a:ext uri="{FF2B5EF4-FFF2-40B4-BE49-F238E27FC236}">
                <a16:creationId xmlns:a16="http://schemas.microsoft.com/office/drawing/2014/main" id="{EEB43A41-9A00-0467-9602-2FA73C3E22A2}"/>
              </a:ext>
            </a:extLst>
          </p:cNvPr>
          <p:cNvSpPr>
            <a:spLocks noGrp="1"/>
          </p:cNvSpPr>
          <p:nvPr>
            <p:ph idx="1"/>
          </p:nvPr>
        </p:nvSpPr>
        <p:spPr/>
        <p:txBody>
          <a:bodyPr/>
          <a:lstStyle/>
          <a:p>
            <a:pPr marL="419100" marR="6350" indent="-407034" algn="just">
              <a:lnSpc>
                <a:spcPts val="3890"/>
              </a:lnSpc>
              <a:spcBef>
                <a:spcPts val="590"/>
              </a:spcBef>
              <a:buSzPct val="77777"/>
              <a:buFont typeface="Arial MT"/>
              <a:buChar char="•"/>
              <a:tabLst>
                <a:tab pos="419734" algn="l"/>
              </a:tabLst>
            </a:pPr>
            <a:r>
              <a:rPr lang="en-US" sz="2800" dirty="0">
                <a:latin typeface="Times New Roman"/>
                <a:cs typeface="Times New Roman"/>
              </a:rPr>
              <a:t>If</a:t>
            </a:r>
            <a:r>
              <a:rPr lang="en-US" sz="2800" spc="5" dirty="0">
                <a:latin typeface="Times New Roman"/>
                <a:cs typeface="Times New Roman"/>
              </a:rPr>
              <a:t> </a:t>
            </a:r>
            <a:r>
              <a:rPr lang="en-US" sz="2800" spc="-5" dirty="0">
                <a:latin typeface="Times New Roman"/>
                <a:cs typeface="Times New Roman"/>
              </a:rPr>
              <a:t>you</a:t>
            </a:r>
            <a:r>
              <a:rPr lang="en-US" sz="2800" dirty="0">
                <a:latin typeface="Times New Roman"/>
                <a:cs typeface="Times New Roman"/>
              </a:rPr>
              <a:t> want </a:t>
            </a:r>
            <a:r>
              <a:rPr lang="en-US" sz="2800" spc="-5" dirty="0">
                <a:latin typeface="Times New Roman"/>
                <a:cs typeface="Times New Roman"/>
              </a:rPr>
              <a:t>to</a:t>
            </a:r>
            <a:r>
              <a:rPr lang="en-US" sz="2800" dirty="0">
                <a:latin typeface="Times New Roman"/>
                <a:cs typeface="Times New Roman"/>
              </a:rPr>
              <a:t> </a:t>
            </a:r>
            <a:r>
              <a:rPr lang="en-US" sz="2800" spc="-5" dirty="0">
                <a:latin typeface="Times New Roman"/>
                <a:cs typeface="Times New Roman"/>
              </a:rPr>
              <a:t>simply</a:t>
            </a:r>
            <a:r>
              <a:rPr lang="en-US" sz="2800" dirty="0">
                <a:latin typeface="Times New Roman"/>
                <a:cs typeface="Times New Roman"/>
              </a:rPr>
              <a:t> exclude the</a:t>
            </a:r>
            <a:r>
              <a:rPr lang="en-US" sz="2800" spc="5" dirty="0">
                <a:latin typeface="Times New Roman"/>
                <a:cs typeface="Times New Roman"/>
              </a:rPr>
              <a:t> </a:t>
            </a:r>
            <a:r>
              <a:rPr lang="en-US" sz="2800" dirty="0">
                <a:latin typeface="Times New Roman"/>
                <a:cs typeface="Times New Roman"/>
              </a:rPr>
              <a:t>missing</a:t>
            </a:r>
            <a:r>
              <a:rPr lang="en-US" sz="2800" spc="900" dirty="0">
                <a:latin typeface="Times New Roman"/>
                <a:cs typeface="Times New Roman"/>
              </a:rPr>
              <a:t> </a:t>
            </a:r>
            <a:r>
              <a:rPr lang="en-US" sz="2800" spc="-5" dirty="0">
                <a:latin typeface="Times New Roman"/>
                <a:cs typeface="Times New Roman"/>
              </a:rPr>
              <a:t>values, </a:t>
            </a:r>
            <a:r>
              <a:rPr lang="en-US" sz="2800" dirty="0">
                <a:latin typeface="Times New Roman"/>
                <a:cs typeface="Times New Roman"/>
              </a:rPr>
              <a:t> then  </a:t>
            </a:r>
            <a:r>
              <a:rPr lang="en-US" sz="2800" spc="5" dirty="0">
                <a:latin typeface="Times New Roman"/>
                <a:cs typeface="Times New Roman"/>
              </a:rPr>
              <a:t> </a:t>
            </a:r>
            <a:r>
              <a:rPr lang="en-US" sz="2800" spc="-5" dirty="0">
                <a:latin typeface="Times New Roman"/>
                <a:cs typeface="Times New Roman"/>
              </a:rPr>
              <a:t>use</a:t>
            </a:r>
            <a:r>
              <a:rPr lang="en-US" sz="2800" spc="890" dirty="0">
                <a:latin typeface="Times New Roman"/>
                <a:cs typeface="Times New Roman"/>
              </a:rPr>
              <a:t>  </a:t>
            </a:r>
            <a:r>
              <a:rPr lang="en-US" sz="2800" dirty="0">
                <a:latin typeface="Times New Roman"/>
                <a:cs typeface="Times New Roman"/>
              </a:rPr>
              <a:t>the    </a:t>
            </a:r>
            <a:r>
              <a:rPr lang="en-US" sz="2800" b="1" spc="-5" dirty="0" err="1">
                <a:latin typeface="Times New Roman"/>
                <a:cs typeface="Times New Roman"/>
              </a:rPr>
              <a:t>dropna</a:t>
            </a:r>
            <a:r>
              <a:rPr lang="en-US" sz="2800" b="1" spc="890" dirty="0">
                <a:latin typeface="Times New Roman"/>
                <a:cs typeface="Times New Roman"/>
              </a:rPr>
              <a:t>  </a:t>
            </a:r>
            <a:r>
              <a:rPr lang="en-US" sz="2800" spc="-5" dirty="0">
                <a:latin typeface="Times New Roman"/>
                <a:cs typeface="Times New Roman"/>
              </a:rPr>
              <a:t>function</a:t>
            </a:r>
            <a:r>
              <a:rPr lang="en-US" sz="2800" spc="890" dirty="0">
                <a:latin typeface="Times New Roman"/>
                <a:cs typeface="Times New Roman"/>
              </a:rPr>
              <a:t>  </a:t>
            </a:r>
            <a:r>
              <a:rPr lang="en-US" sz="2800" dirty="0">
                <a:latin typeface="Times New Roman"/>
                <a:cs typeface="Times New Roman"/>
              </a:rPr>
              <a:t>along    with </a:t>
            </a:r>
            <a:r>
              <a:rPr lang="en-US" sz="2800" spc="5" dirty="0">
                <a:latin typeface="Times New Roman"/>
                <a:cs typeface="Times New Roman"/>
              </a:rPr>
              <a:t> </a:t>
            </a:r>
            <a:r>
              <a:rPr lang="en-US" sz="2800" dirty="0">
                <a:latin typeface="Times New Roman"/>
                <a:cs typeface="Times New Roman"/>
              </a:rPr>
              <a:t>the </a:t>
            </a:r>
            <a:r>
              <a:rPr lang="en-US" sz="2800" b="1" dirty="0">
                <a:latin typeface="Times New Roman"/>
                <a:cs typeface="Times New Roman"/>
              </a:rPr>
              <a:t>axis</a:t>
            </a:r>
            <a:r>
              <a:rPr lang="en-US" sz="2800" b="1" spc="-5" dirty="0">
                <a:latin typeface="Times New Roman"/>
                <a:cs typeface="Times New Roman"/>
              </a:rPr>
              <a:t> </a:t>
            </a:r>
            <a:r>
              <a:rPr lang="en-US" sz="2800" spc="-5" dirty="0">
                <a:latin typeface="Times New Roman"/>
                <a:cs typeface="Times New Roman"/>
              </a:rPr>
              <a:t>argument.</a:t>
            </a:r>
            <a:endParaRPr lang="en-US" sz="2800" dirty="0">
              <a:latin typeface="Times New Roman"/>
              <a:cs typeface="Times New Roman"/>
            </a:endParaRPr>
          </a:p>
          <a:p>
            <a:pPr marL="419100" marR="5080" indent="-407034" algn="just">
              <a:lnSpc>
                <a:spcPct val="90000"/>
              </a:lnSpc>
              <a:spcBef>
                <a:spcPts val="935"/>
              </a:spcBef>
              <a:buSzPct val="77777"/>
              <a:buFont typeface="Arial MT"/>
              <a:buChar char="•"/>
              <a:tabLst>
                <a:tab pos="419734" algn="l"/>
              </a:tabLst>
            </a:pPr>
            <a:r>
              <a:rPr lang="en-US" sz="2800" spc="-5" dirty="0">
                <a:latin typeface="Times New Roman"/>
                <a:cs typeface="Times New Roman"/>
              </a:rPr>
              <a:t>By </a:t>
            </a:r>
            <a:r>
              <a:rPr lang="en-US" sz="2800" dirty="0">
                <a:latin typeface="Times New Roman"/>
                <a:cs typeface="Times New Roman"/>
              </a:rPr>
              <a:t>default, axis=0, </a:t>
            </a:r>
            <a:r>
              <a:rPr lang="en-US" sz="2800" spc="-5" dirty="0">
                <a:latin typeface="Times New Roman"/>
                <a:cs typeface="Times New Roman"/>
              </a:rPr>
              <a:t>i.e., along </a:t>
            </a:r>
            <a:r>
              <a:rPr lang="en-US" sz="2800" dirty="0">
                <a:latin typeface="Times New Roman"/>
                <a:cs typeface="Times New Roman"/>
              </a:rPr>
              <a:t>row, which </a:t>
            </a:r>
            <a:r>
              <a:rPr lang="en-US" sz="2800" spc="-5" dirty="0">
                <a:latin typeface="Times New Roman"/>
                <a:cs typeface="Times New Roman"/>
              </a:rPr>
              <a:t>means </a:t>
            </a:r>
            <a:r>
              <a:rPr lang="en-US" sz="2800" dirty="0">
                <a:latin typeface="Times New Roman"/>
                <a:cs typeface="Times New Roman"/>
              </a:rPr>
              <a:t>that </a:t>
            </a:r>
            <a:r>
              <a:rPr lang="en-US" sz="2800" spc="5" dirty="0">
                <a:latin typeface="Times New Roman"/>
                <a:cs typeface="Times New Roman"/>
              </a:rPr>
              <a:t> </a:t>
            </a:r>
            <a:r>
              <a:rPr lang="en-US" sz="2800" spc="-5" dirty="0">
                <a:latin typeface="Times New Roman"/>
                <a:cs typeface="Times New Roman"/>
              </a:rPr>
              <a:t>if </a:t>
            </a:r>
            <a:r>
              <a:rPr lang="en-US" sz="2800" dirty="0">
                <a:latin typeface="Times New Roman"/>
                <a:cs typeface="Times New Roman"/>
              </a:rPr>
              <a:t>any value within a row </a:t>
            </a:r>
            <a:r>
              <a:rPr lang="en-US" sz="2800" spc="-5" dirty="0">
                <a:latin typeface="Times New Roman"/>
                <a:cs typeface="Times New Roman"/>
              </a:rPr>
              <a:t>is NA </a:t>
            </a:r>
            <a:r>
              <a:rPr lang="en-US" sz="2800" dirty="0">
                <a:latin typeface="Times New Roman"/>
                <a:cs typeface="Times New Roman"/>
              </a:rPr>
              <a:t>then the whole </a:t>
            </a:r>
            <a:r>
              <a:rPr lang="en-US" sz="2800" spc="-5" dirty="0">
                <a:latin typeface="Times New Roman"/>
                <a:cs typeface="Times New Roman"/>
              </a:rPr>
              <a:t>row </a:t>
            </a:r>
            <a:r>
              <a:rPr lang="en-US" sz="2800" spc="-10" dirty="0">
                <a:latin typeface="Times New Roman"/>
                <a:cs typeface="Times New Roman"/>
              </a:rPr>
              <a:t>is </a:t>
            </a:r>
            <a:r>
              <a:rPr lang="en-US" sz="2800" spc="-885" dirty="0">
                <a:latin typeface="Times New Roman"/>
                <a:cs typeface="Times New Roman"/>
              </a:rPr>
              <a:t> </a:t>
            </a:r>
            <a:r>
              <a:rPr lang="en-US" sz="2800" spc="-5" dirty="0">
                <a:latin typeface="Times New Roman"/>
                <a:cs typeface="Times New Roman"/>
              </a:rPr>
              <a:t>excluded.</a:t>
            </a:r>
            <a:endParaRPr lang="en-US" sz="2800" dirty="0">
              <a:latin typeface="Times New Roman"/>
              <a:cs typeface="Times New Roman"/>
            </a:endParaRPr>
          </a:p>
          <a:p>
            <a:endParaRPr lang="en-IN" dirty="0"/>
          </a:p>
        </p:txBody>
      </p:sp>
    </p:spTree>
    <p:extLst>
      <p:ext uri="{BB962C8B-B14F-4D97-AF65-F5344CB8AC3E}">
        <p14:creationId xmlns:p14="http://schemas.microsoft.com/office/powerpoint/2010/main" val="370120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4777F-69DF-A7ED-3172-5C3608AAA43A}"/>
              </a:ext>
            </a:extLst>
          </p:cNvPr>
          <p:cNvSpPr>
            <a:spLocks noGrp="1"/>
          </p:cNvSpPr>
          <p:nvPr>
            <p:ph type="title"/>
          </p:nvPr>
        </p:nvSpPr>
        <p:spPr/>
        <p:txBody>
          <a:bodyPr/>
          <a:lstStyle/>
          <a:p>
            <a:r>
              <a:rPr lang="en-US" dirty="0"/>
              <a:t>Replace</a:t>
            </a:r>
            <a:r>
              <a:rPr lang="en-US" spc="-45" dirty="0"/>
              <a:t> </a:t>
            </a:r>
            <a:r>
              <a:rPr lang="en-US" spc="-5" dirty="0"/>
              <a:t>Missing</a:t>
            </a:r>
            <a:r>
              <a:rPr lang="en-US" spc="-10" dirty="0"/>
              <a:t> or</a:t>
            </a:r>
            <a:r>
              <a:rPr lang="en-US" spc="-15" dirty="0"/>
              <a:t> </a:t>
            </a:r>
            <a:r>
              <a:rPr lang="en-US" spc="-5" dirty="0"/>
              <a:t>Generic</a:t>
            </a:r>
            <a:r>
              <a:rPr lang="en-US" spc="-25" dirty="0"/>
              <a:t> </a:t>
            </a:r>
            <a:r>
              <a:rPr lang="en-US" spc="-5" dirty="0"/>
              <a:t>Values</a:t>
            </a:r>
            <a:endParaRPr lang="en-IN" dirty="0"/>
          </a:p>
        </p:txBody>
      </p:sp>
      <p:sp>
        <p:nvSpPr>
          <p:cNvPr id="3" name="Content Placeholder 2">
            <a:extLst>
              <a:ext uri="{FF2B5EF4-FFF2-40B4-BE49-F238E27FC236}">
                <a16:creationId xmlns:a16="http://schemas.microsoft.com/office/drawing/2014/main" id="{F69FCEE7-50AA-6464-B1A2-C9937C3C8CE4}"/>
              </a:ext>
            </a:extLst>
          </p:cNvPr>
          <p:cNvSpPr>
            <a:spLocks noGrp="1"/>
          </p:cNvSpPr>
          <p:nvPr>
            <p:ph idx="1"/>
          </p:nvPr>
        </p:nvSpPr>
        <p:spPr/>
        <p:txBody>
          <a:bodyPr/>
          <a:lstStyle/>
          <a:p>
            <a:pPr marL="419100" marR="5080" indent="-407034" algn="just">
              <a:lnSpc>
                <a:spcPct val="90000"/>
              </a:lnSpc>
              <a:spcBef>
                <a:spcPts val="530"/>
              </a:spcBef>
              <a:buSzPct val="77777"/>
              <a:buFont typeface="Arial MT"/>
              <a:buChar char="•"/>
              <a:tabLst>
                <a:tab pos="419734" algn="l"/>
              </a:tabLst>
            </a:pPr>
            <a:r>
              <a:rPr lang="en-US" sz="2800" dirty="0">
                <a:latin typeface="Times New Roman"/>
                <a:cs typeface="Times New Roman"/>
              </a:rPr>
              <a:t>Many times, we have </a:t>
            </a:r>
            <a:r>
              <a:rPr lang="en-US" sz="2800" spc="-5" dirty="0">
                <a:latin typeface="Times New Roman"/>
                <a:cs typeface="Times New Roman"/>
              </a:rPr>
              <a:t>to </a:t>
            </a:r>
            <a:r>
              <a:rPr lang="en-US" sz="2800" dirty="0">
                <a:latin typeface="Times New Roman"/>
                <a:cs typeface="Times New Roman"/>
              </a:rPr>
              <a:t>replace a generic value with </a:t>
            </a:r>
            <a:r>
              <a:rPr lang="en-US" sz="2800" spc="5" dirty="0">
                <a:latin typeface="Times New Roman"/>
                <a:cs typeface="Times New Roman"/>
              </a:rPr>
              <a:t> </a:t>
            </a:r>
            <a:r>
              <a:rPr lang="en-US" sz="2800" dirty="0">
                <a:latin typeface="Times New Roman"/>
                <a:cs typeface="Times New Roman"/>
              </a:rPr>
              <a:t>some </a:t>
            </a:r>
            <a:r>
              <a:rPr lang="en-US" sz="2800" spc="-5" dirty="0">
                <a:latin typeface="Times New Roman"/>
                <a:cs typeface="Times New Roman"/>
              </a:rPr>
              <a:t>specific value. </a:t>
            </a:r>
            <a:r>
              <a:rPr lang="en-US" sz="2800" dirty="0">
                <a:latin typeface="Times New Roman"/>
                <a:cs typeface="Times New Roman"/>
              </a:rPr>
              <a:t>We </a:t>
            </a:r>
            <a:r>
              <a:rPr lang="en-US" sz="2800" spc="-5" dirty="0">
                <a:latin typeface="Times New Roman"/>
                <a:cs typeface="Times New Roman"/>
              </a:rPr>
              <a:t>can </a:t>
            </a:r>
            <a:r>
              <a:rPr lang="en-US" sz="2800" dirty="0">
                <a:latin typeface="Times New Roman"/>
                <a:cs typeface="Times New Roman"/>
              </a:rPr>
              <a:t>achieve this </a:t>
            </a:r>
            <a:r>
              <a:rPr lang="en-US" sz="2800" spc="-5" dirty="0">
                <a:latin typeface="Times New Roman"/>
                <a:cs typeface="Times New Roman"/>
              </a:rPr>
              <a:t>by applying </a:t>
            </a:r>
            <a:r>
              <a:rPr lang="en-US" sz="2800" spc="-885" dirty="0">
                <a:latin typeface="Times New Roman"/>
                <a:cs typeface="Times New Roman"/>
              </a:rPr>
              <a:t> </a:t>
            </a:r>
            <a:r>
              <a:rPr lang="en-US" sz="2800" dirty="0">
                <a:latin typeface="Times New Roman"/>
                <a:cs typeface="Times New Roman"/>
              </a:rPr>
              <a:t>the replace </a:t>
            </a:r>
            <a:r>
              <a:rPr lang="en-US" sz="2800" spc="-5" dirty="0">
                <a:latin typeface="Times New Roman"/>
                <a:cs typeface="Times New Roman"/>
              </a:rPr>
              <a:t>method.</a:t>
            </a:r>
            <a:endParaRPr lang="en-US" sz="2800" dirty="0">
              <a:latin typeface="Times New Roman"/>
              <a:cs typeface="Times New Roman"/>
            </a:endParaRPr>
          </a:p>
          <a:p>
            <a:pPr marL="419100" marR="5080" indent="-407034" algn="just">
              <a:lnSpc>
                <a:spcPts val="3890"/>
              </a:lnSpc>
              <a:spcBef>
                <a:spcPts val="1050"/>
              </a:spcBef>
              <a:buSzPct val="77777"/>
              <a:buFont typeface="Arial MT"/>
              <a:buChar char="•"/>
              <a:tabLst>
                <a:tab pos="419734" algn="l"/>
              </a:tabLst>
            </a:pPr>
            <a:r>
              <a:rPr lang="en-US" sz="2800" dirty="0">
                <a:latin typeface="Times New Roman"/>
                <a:cs typeface="Times New Roman"/>
              </a:rPr>
              <a:t>Replacing</a:t>
            </a:r>
            <a:r>
              <a:rPr lang="en-US" sz="2800" spc="5" dirty="0">
                <a:latin typeface="Times New Roman"/>
                <a:cs typeface="Times New Roman"/>
              </a:rPr>
              <a:t> </a:t>
            </a:r>
            <a:r>
              <a:rPr lang="en-US" sz="2800" dirty="0">
                <a:latin typeface="Times New Roman"/>
                <a:cs typeface="Times New Roman"/>
              </a:rPr>
              <a:t>NA</a:t>
            </a:r>
            <a:r>
              <a:rPr lang="en-US" sz="2800" spc="5" dirty="0">
                <a:latin typeface="Times New Roman"/>
                <a:cs typeface="Times New Roman"/>
              </a:rPr>
              <a:t> </a:t>
            </a:r>
            <a:r>
              <a:rPr lang="en-US" sz="2800" dirty="0">
                <a:latin typeface="Times New Roman"/>
                <a:cs typeface="Times New Roman"/>
              </a:rPr>
              <a:t>with</a:t>
            </a:r>
            <a:r>
              <a:rPr lang="en-US" sz="2800" spc="5" dirty="0">
                <a:latin typeface="Times New Roman"/>
                <a:cs typeface="Times New Roman"/>
              </a:rPr>
              <a:t> </a:t>
            </a:r>
            <a:r>
              <a:rPr lang="en-US" sz="2800" dirty="0">
                <a:latin typeface="Times New Roman"/>
                <a:cs typeface="Times New Roman"/>
              </a:rPr>
              <a:t>a</a:t>
            </a:r>
            <a:r>
              <a:rPr lang="en-US" sz="2800" spc="5" dirty="0">
                <a:latin typeface="Times New Roman"/>
                <a:cs typeface="Times New Roman"/>
              </a:rPr>
              <a:t> </a:t>
            </a:r>
            <a:r>
              <a:rPr lang="en-US" sz="2800" dirty="0">
                <a:latin typeface="Times New Roman"/>
                <a:cs typeface="Times New Roman"/>
              </a:rPr>
              <a:t>scalar</a:t>
            </a:r>
            <a:r>
              <a:rPr lang="en-US" sz="2800" spc="5" dirty="0">
                <a:latin typeface="Times New Roman"/>
                <a:cs typeface="Times New Roman"/>
              </a:rPr>
              <a:t> </a:t>
            </a:r>
            <a:r>
              <a:rPr lang="en-US" sz="2800" spc="-5" dirty="0">
                <a:latin typeface="Times New Roman"/>
                <a:cs typeface="Times New Roman"/>
              </a:rPr>
              <a:t>value</a:t>
            </a:r>
            <a:r>
              <a:rPr lang="en-US" sz="2800" dirty="0">
                <a:latin typeface="Times New Roman"/>
                <a:cs typeface="Times New Roman"/>
              </a:rPr>
              <a:t> </a:t>
            </a:r>
            <a:r>
              <a:rPr lang="en-US" sz="2800" spc="-5" dirty="0">
                <a:latin typeface="Times New Roman"/>
                <a:cs typeface="Times New Roman"/>
              </a:rPr>
              <a:t>is</a:t>
            </a:r>
            <a:r>
              <a:rPr lang="en-US" sz="2800" dirty="0">
                <a:latin typeface="Times New Roman"/>
                <a:cs typeface="Times New Roman"/>
              </a:rPr>
              <a:t> </a:t>
            </a:r>
            <a:r>
              <a:rPr lang="en-US" sz="2800" spc="-5" dirty="0">
                <a:latin typeface="Times New Roman"/>
                <a:cs typeface="Times New Roman"/>
              </a:rPr>
              <a:t>equivalent </a:t>
            </a:r>
            <a:r>
              <a:rPr lang="en-US" sz="2800" dirty="0">
                <a:latin typeface="Times New Roman"/>
                <a:cs typeface="Times New Roman"/>
              </a:rPr>
              <a:t> behavior of the</a:t>
            </a:r>
            <a:r>
              <a:rPr lang="en-US" sz="2800" spc="5" dirty="0">
                <a:latin typeface="Times New Roman"/>
                <a:cs typeface="Times New Roman"/>
              </a:rPr>
              <a:t> </a:t>
            </a:r>
            <a:r>
              <a:rPr lang="en-US" sz="2800" b="1" spc="-5" dirty="0" err="1">
                <a:latin typeface="Times New Roman"/>
                <a:cs typeface="Times New Roman"/>
              </a:rPr>
              <a:t>fillna</a:t>
            </a:r>
            <a:r>
              <a:rPr lang="en-US" sz="2800" b="1" spc="-5" dirty="0">
                <a:latin typeface="Times New Roman"/>
                <a:cs typeface="Times New Roman"/>
              </a:rPr>
              <a:t>()</a:t>
            </a:r>
            <a:r>
              <a:rPr lang="en-US" sz="2800" b="1" spc="5" dirty="0">
                <a:latin typeface="Times New Roman"/>
                <a:cs typeface="Times New Roman"/>
              </a:rPr>
              <a:t> </a:t>
            </a:r>
            <a:r>
              <a:rPr lang="en-US" sz="2800" spc="-5" dirty="0">
                <a:latin typeface="Times New Roman"/>
                <a:cs typeface="Times New Roman"/>
              </a:rPr>
              <a:t>function.</a:t>
            </a:r>
            <a:endParaRPr lang="en-US" sz="2800" dirty="0">
              <a:latin typeface="Times New Roman"/>
              <a:cs typeface="Times New Roman"/>
            </a:endParaRPr>
          </a:p>
          <a:p>
            <a:endParaRPr lang="en-IN" dirty="0"/>
          </a:p>
        </p:txBody>
      </p:sp>
    </p:spTree>
    <p:extLst>
      <p:ext uri="{BB962C8B-B14F-4D97-AF65-F5344CB8AC3E}">
        <p14:creationId xmlns:p14="http://schemas.microsoft.com/office/powerpoint/2010/main" val="625244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7F53-6298-E471-5F2D-FE32C84BA2B5}"/>
              </a:ext>
            </a:extLst>
          </p:cNvPr>
          <p:cNvSpPr>
            <a:spLocks noGrp="1"/>
          </p:cNvSpPr>
          <p:nvPr>
            <p:ph type="title"/>
          </p:nvPr>
        </p:nvSpPr>
        <p:spPr/>
        <p:txBody>
          <a:bodyPr/>
          <a:lstStyle/>
          <a:p>
            <a:r>
              <a:rPr lang="en-US" dirty="0"/>
              <a:t>Input in Python</a:t>
            </a:r>
            <a:endParaRPr lang="en-IN" dirty="0"/>
          </a:p>
        </p:txBody>
      </p:sp>
      <p:sp>
        <p:nvSpPr>
          <p:cNvPr id="3" name="Content Placeholder 2">
            <a:extLst>
              <a:ext uri="{FF2B5EF4-FFF2-40B4-BE49-F238E27FC236}">
                <a16:creationId xmlns:a16="http://schemas.microsoft.com/office/drawing/2014/main" id="{F15161BF-0AD6-84DA-03B3-1655A46117C0}"/>
              </a:ext>
            </a:extLst>
          </p:cNvPr>
          <p:cNvSpPr>
            <a:spLocks noGrp="1"/>
          </p:cNvSpPr>
          <p:nvPr>
            <p:ph idx="1"/>
          </p:nvPr>
        </p:nvSpPr>
        <p:spPr>
          <a:xfrm>
            <a:off x="838200" y="1479176"/>
            <a:ext cx="10515600" cy="5154705"/>
          </a:xfrm>
        </p:spPr>
        <p:txBody>
          <a:bodyPr>
            <a:normAutofit/>
          </a:bodyPr>
          <a:lstStyle/>
          <a:p>
            <a:r>
              <a:rPr lang="en-US" dirty="0"/>
              <a:t>Input()- it only accepts the string data</a:t>
            </a:r>
          </a:p>
          <a:p>
            <a:pPr lvl="1"/>
            <a:r>
              <a:rPr lang="en-US" dirty="0">
                <a:solidFill>
                  <a:schemeClr val="accent1">
                    <a:lumMod val="75000"/>
                  </a:schemeClr>
                </a:solidFill>
              </a:rPr>
              <a:t>Ex. Num = input(“enter the number”)</a:t>
            </a:r>
          </a:p>
          <a:p>
            <a:pPr lvl="1"/>
            <a:r>
              <a:rPr lang="en-US" dirty="0">
                <a:solidFill>
                  <a:schemeClr val="accent1">
                    <a:lumMod val="75000"/>
                  </a:schemeClr>
                </a:solidFill>
              </a:rPr>
              <a:t>Print(“the number is:”, num, “and the class is:”, type(num))</a:t>
            </a:r>
          </a:p>
          <a:p>
            <a:r>
              <a:rPr lang="en-US" dirty="0"/>
              <a:t>Int() – it accepts numeric I/P in the form of integer or float</a:t>
            </a:r>
          </a:p>
          <a:p>
            <a:pPr lvl="1"/>
            <a:r>
              <a:rPr lang="en-US" dirty="0">
                <a:solidFill>
                  <a:schemeClr val="accent1">
                    <a:lumMod val="75000"/>
                  </a:schemeClr>
                </a:solidFill>
              </a:rPr>
              <a:t>Ex. Salary = int(input(“Enter the salary:”)</a:t>
            </a:r>
          </a:p>
          <a:p>
            <a:pPr lvl="1"/>
            <a:r>
              <a:rPr lang="en-US" dirty="0">
                <a:solidFill>
                  <a:schemeClr val="accent1">
                    <a:lumMod val="75000"/>
                  </a:schemeClr>
                </a:solidFill>
              </a:rPr>
              <a:t>Print(“The salary is:”, Salary)</a:t>
            </a:r>
          </a:p>
          <a:p>
            <a:pPr marL="914400" lvl="2" indent="0">
              <a:buNone/>
            </a:pPr>
            <a:r>
              <a:rPr lang="en-US" dirty="0">
                <a:solidFill>
                  <a:schemeClr val="accent1">
                    <a:lumMod val="75000"/>
                  </a:schemeClr>
                </a:solidFill>
              </a:rPr>
              <a:t>o/p      The salary is : 15000</a:t>
            </a:r>
          </a:p>
          <a:p>
            <a:r>
              <a:rPr lang="en-IN" dirty="0"/>
              <a:t>Float() –along with input() it accepts decimal values</a:t>
            </a:r>
          </a:p>
          <a:p>
            <a:r>
              <a:rPr lang="en-IN" dirty="0"/>
              <a:t>Eval() – it considers the datatype according to the nature of the input provided. </a:t>
            </a:r>
          </a:p>
          <a:p>
            <a:pPr lvl="1"/>
            <a:r>
              <a:rPr lang="en-IN" dirty="0">
                <a:solidFill>
                  <a:schemeClr val="accent1">
                    <a:lumMod val="75000"/>
                  </a:schemeClr>
                </a:solidFill>
              </a:rPr>
              <a:t>Ex. Val1 = eval(input(“enter the value of first variable”)</a:t>
            </a:r>
          </a:p>
          <a:p>
            <a:pPr lvl="1"/>
            <a:r>
              <a:rPr lang="en-IN" dirty="0">
                <a:solidFill>
                  <a:schemeClr val="accent1">
                    <a:lumMod val="75000"/>
                  </a:schemeClr>
                </a:solidFill>
              </a:rPr>
              <a:t>Print(‘val1 =’, val1, ‘type:’, type(val1))</a:t>
            </a:r>
          </a:p>
          <a:p>
            <a:pPr lvl="1"/>
            <a:endParaRPr lang="en-IN" dirty="0"/>
          </a:p>
        </p:txBody>
      </p:sp>
    </p:spTree>
    <p:extLst>
      <p:ext uri="{BB962C8B-B14F-4D97-AF65-F5344CB8AC3E}">
        <p14:creationId xmlns:p14="http://schemas.microsoft.com/office/powerpoint/2010/main" val="3502692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47BC1-17CF-DDB0-6311-5CD853619E8C}"/>
              </a:ext>
            </a:extLst>
          </p:cNvPr>
          <p:cNvSpPr>
            <a:spLocks noGrp="1"/>
          </p:cNvSpPr>
          <p:nvPr>
            <p:ph type="title"/>
          </p:nvPr>
        </p:nvSpPr>
        <p:spPr/>
        <p:txBody>
          <a:bodyPr/>
          <a:lstStyle/>
          <a:p>
            <a:r>
              <a:rPr lang="en-IN" dirty="0"/>
              <a:t>Data Reduction – Step 3</a:t>
            </a:r>
          </a:p>
        </p:txBody>
      </p:sp>
      <p:pic>
        <p:nvPicPr>
          <p:cNvPr id="5" name="Content Placeholder 4">
            <a:extLst>
              <a:ext uri="{FF2B5EF4-FFF2-40B4-BE49-F238E27FC236}">
                <a16:creationId xmlns:a16="http://schemas.microsoft.com/office/drawing/2014/main" id="{F5FFB74F-2065-FC88-47C9-46AE877575D4}"/>
              </a:ext>
            </a:extLst>
          </p:cNvPr>
          <p:cNvPicPr>
            <a:picLocks noGrp="1" noChangeAspect="1"/>
          </p:cNvPicPr>
          <p:nvPr>
            <p:ph idx="1"/>
          </p:nvPr>
        </p:nvPicPr>
        <p:blipFill>
          <a:blip r:embed="rId2"/>
          <a:stretch>
            <a:fillRect/>
          </a:stretch>
        </p:blipFill>
        <p:spPr>
          <a:xfrm>
            <a:off x="1233799" y="1755145"/>
            <a:ext cx="4435224" cy="960203"/>
          </a:xfrm>
        </p:spPr>
      </p:pic>
      <p:pic>
        <p:nvPicPr>
          <p:cNvPr id="7" name="Picture 6">
            <a:extLst>
              <a:ext uri="{FF2B5EF4-FFF2-40B4-BE49-F238E27FC236}">
                <a16:creationId xmlns:a16="http://schemas.microsoft.com/office/drawing/2014/main" id="{0D055BF5-ACF3-7FB1-09D8-D0E8764D94C2}"/>
              </a:ext>
            </a:extLst>
          </p:cNvPr>
          <p:cNvPicPr>
            <a:picLocks noChangeAspect="1"/>
          </p:cNvPicPr>
          <p:nvPr/>
        </p:nvPicPr>
        <p:blipFill>
          <a:blip r:embed="rId3"/>
          <a:stretch>
            <a:fillRect/>
          </a:stretch>
        </p:blipFill>
        <p:spPr>
          <a:xfrm>
            <a:off x="1233799" y="3136177"/>
            <a:ext cx="3885048" cy="2880610"/>
          </a:xfrm>
          <a:prstGeom prst="rect">
            <a:avLst/>
          </a:prstGeom>
        </p:spPr>
      </p:pic>
      <p:sp>
        <p:nvSpPr>
          <p:cNvPr id="8" name="TextBox 7">
            <a:extLst>
              <a:ext uri="{FF2B5EF4-FFF2-40B4-BE49-F238E27FC236}">
                <a16:creationId xmlns:a16="http://schemas.microsoft.com/office/drawing/2014/main" id="{B06B69F6-CCCB-0280-970C-326DC2460EF2}"/>
              </a:ext>
            </a:extLst>
          </p:cNvPr>
          <p:cNvSpPr txBox="1"/>
          <p:nvPr/>
        </p:nvSpPr>
        <p:spPr>
          <a:xfrm>
            <a:off x="7216588" y="3272118"/>
            <a:ext cx="3083859" cy="1200329"/>
          </a:xfrm>
          <a:prstGeom prst="rect">
            <a:avLst/>
          </a:prstGeom>
          <a:noFill/>
        </p:spPr>
        <p:txBody>
          <a:bodyPr wrap="square" rtlCol="0">
            <a:spAutoFit/>
          </a:bodyPr>
          <a:lstStyle/>
          <a:p>
            <a:pPr algn="just"/>
            <a:r>
              <a:rPr lang="en-US" sz="1200" b="0" i="0" dirty="0">
                <a:solidFill>
                  <a:srgbClr val="222222"/>
                </a:solidFill>
                <a:effectLst/>
                <a:latin typeface="Times New Roman" panose="02020603050405020304" pitchFamily="18" charset="0"/>
                <a:cs typeface="Times New Roman" panose="02020603050405020304" pitchFamily="18" charset="0"/>
              </a:rPr>
              <a:t>Some columns or variables can be dropped if they do not add value to our analysis.</a:t>
            </a:r>
          </a:p>
          <a:p>
            <a:pPr algn="just"/>
            <a:r>
              <a:rPr lang="en-US" sz="1200" b="0" i="0" dirty="0">
                <a:solidFill>
                  <a:srgbClr val="222222"/>
                </a:solidFill>
                <a:effectLst/>
                <a:latin typeface="Times New Roman" panose="02020603050405020304" pitchFamily="18" charset="0"/>
                <a:cs typeface="Times New Roman" panose="02020603050405020304" pitchFamily="18" charset="0"/>
              </a:rPr>
              <a:t>In our dataset, the column </a:t>
            </a:r>
            <a:r>
              <a:rPr lang="en-US" sz="1200" b="0" i="0" dirty="0" err="1">
                <a:solidFill>
                  <a:srgbClr val="222222"/>
                </a:solidFill>
                <a:effectLst/>
                <a:latin typeface="Times New Roman" panose="02020603050405020304" pitchFamily="18" charset="0"/>
                <a:cs typeface="Times New Roman" panose="02020603050405020304" pitchFamily="18" charset="0"/>
              </a:rPr>
              <a:t>S.No</a:t>
            </a:r>
            <a:r>
              <a:rPr lang="en-US" sz="1200" b="0" i="0" dirty="0">
                <a:solidFill>
                  <a:srgbClr val="222222"/>
                </a:solidFill>
                <a:effectLst/>
                <a:latin typeface="Times New Roman" panose="02020603050405020304" pitchFamily="18" charset="0"/>
                <a:cs typeface="Times New Roman" panose="02020603050405020304" pitchFamily="18" charset="0"/>
              </a:rPr>
              <a:t> have only ID values, assuming they don’t have any predictive power to predict the dependent variable.</a:t>
            </a:r>
          </a:p>
        </p:txBody>
      </p:sp>
      <p:cxnSp>
        <p:nvCxnSpPr>
          <p:cNvPr id="9" name="Connector: Elbow 8">
            <a:extLst>
              <a:ext uri="{FF2B5EF4-FFF2-40B4-BE49-F238E27FC236}">
                <a16:creationId xmlns:a16="http://schemas.microsoft.com/office/drawing/2014/main" id="{E8170C26-11FB-DE57-C452-D07EB372011A}"/>
              </a:ext>
            </a:extLst>
          </p:cNvPr>
          <p:cNvCxnSpPr/>
          <p:nvPr/>
        </p:nvCxnSpPr>
        <p:spPr>
          <a:xfrm flipV="1">
            <a:off x="5246074" y="3872282"/>
            <a:ext cx="1699851" cy="100404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734933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7BED9-5C93-571C-F568-EE2FAD56A96B}"/>
              </a:ext>
            </a:extLst>
          </p:cNvPr>
          <p:cNvSpPr>
            <a:spLocks noGrp="1"/>
          </p:cNvSpPr>
          <p:nvPr>
            <p:ph type="title"/>
          </p:nvPr>
        </p:nvSpPr>
        <p:spPr>
          <a:xfrm>
            <a:off x="838200" y="681037"/>
            <a:ext cx="10515600" cy="1325563"/>
          </a:xfrm>
        </p:spPr>
        <p:txBody>
          <a:bodyPr/>
          <a:lstStyle/>
          <a:p>
            <a:r>
              <a:rPr lang="en-IN" dirty="0"/>
              <a:t>Feature Engineering- Step 4</a:t>
            </a:r>
            <a:br>
              <a:rPr lang="en-IN" b="0" i="0" dirty="0">
                <a:solidFill>
                  <a:srgbClr val="222222"/>
                </a:solidFill>
                <a:effectLst/>
                <a:latin typeface="Lato" panose="020F0502020204030203" pitchFamily="34" charset="0"/>
              </a:rPr>
            </a:br>
            <a:endParaRPr lang="en-IN" dirty="0"/>
          </a:p>
        </p:txBody>
      </p:sp>
      <p:sp>
        <p:nvSpPr>
          <p:cNvPr id="3" name="Content Placeholder 2">
            <a:extLst>
              <a:ext uri="{FF2B5EF4-FFF2-40B4-BE49-F238E27FC236}">
                <a16:creationId xmlns:a16="http://schemas.microsoft.com/office/drawing/2014/main" id="{391D0DCA-6754-61FB-FE29-D78F48646E7B}"/>
              </a:ext>
            </a:extLst>
          </p:cNvPr>
          <p:cNvSpPr>
            <a:spLocks noGrp="1"/>
          </p:cNvSpPr>
          <p:nvPr>
            <p:ph idx="1"/>
          </p:nvPr>
        </p:nvSpPr>
        <p:spPr/>
        <p:txBody>
          <a:bodyPr>
            <a:normAutofit/>
          </a:bodyPr>
          <a:lstStyle/>
          <a:p>
            <a:r>
              <a:rPr lang="en-US" sz="2400" b="0" i="0" dirty="0">
                <a:solidFill>
                  <a:srgbClr val="222222"/>
                </a:solidFill>
                <a:effectLst/>
                <a:latin typeface="Times New Roman" panose="02020603050405020304" pitchFamily="18" charset="0"/>
                <a:cs typeface="Times New Roman" panose="02020603050405020304" pitchFamily="18" charset="0"/>
              </a:rPr>
              <a:t>Feature engineering refers to the process of using domain knowledge to select and transform the most relevant variables from raw data when creating a predictive model using machine learning or statistical modeling. </a:t>
            </a:r>
          </a:p>
          <a:p>
            <a:r>
              <a:rPr lang="en-US" sz="2400" b="0" i="0" dirty="0">
                <a:solidFill>
                  <a:srgbClr val="222222"/>
                </a:solidFill>
                <a:effectLst/>
                <a:latin typeface="Times New Roman" panose="02020603050405020304" pitchFamily="18" charset="0"/>
                <a:cs typeface="Times New Roman" panose="02020603050405020304" pitchFamily="18" charset="0"/>
              </a:rPr>
              <a:t>The main goal of Feature engineering is to create meaningful data from raw data.</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8949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D6FE-CC40-BE11-24AF-42258A1C9976}"/>
              </a:ext>
            </a:extLst>
          </p:cNvPr>
          <p:cNvSpPr>
            <a:spLocks noGrp="1"/>
          </p:cNvSpPr>
          <p:nvPr>
            <p:ph type="title"/>
          </p:nvPr>
        </p:nvSpPr>
        <p:spPr/>
        <p:txBody>
          <a:bodyPr/>
          <a:lstStyle/>
          <a:p>
            <a:r>
              <a:rPr lang="en-IN" dirty="0"/>
              <a:t>Creating Features – Step 5</a:t>
            </a:r>
            <a:br>
              <a:rPr lang="en-IN" b="0" i="0" dirty="0">
                <a:solidFill>
                  <a:srgbClr val="222222"/>
                </a:solidFill>
                <a:effectLst/>
                <a:latin typeface="Lato" panose="020F0502020204030203" pitchFamily="34" charset="0"/>
              </a:rPr>
            </a:br>
            <a:endParaRPr lang="en-IN" dirty="0"/>
          </a:p>
        </p:txBody>
      </p:sp>
      <p:sp>
        <p:nvSpPr>
          <p:cNvPr id="3" name="Content Placeholder 2">
            <a:extLst>
              <a:ext uri="{FF2B5EF4-FFF2-40B4-BE49-F238E27FC236}">
                <a16:creationId xmlns:a16="http://schemas.microsoft.com/office/drawing/2014/main" id="{B2AA465F-D925-639F-D1E6-EFAB5C770A7F}"/>
              </a:ext>
            </a:extLst>
          </p:cNvPr>
          <p:cNvSpPr>
            <a:spLocks noGrp="1"/>
          </p:cNvSpPr>
          <p:nvPr>
            <p:ph idx="1"/>
          </p:nvPr>
        </p:nvSpPr>
        <p:spPr/>
        <p:txBody>
          <a:bodyPr/>
          <a:lstStyle/>
          <a:p>
            <a:r>
              <a:rPr lang="en-US" sz="2400" dirty="0">
                <a:solidFill>
                  <a:srgbClr val="222222"/>
                </a:solidFill>
                <a:latin typeface="Times New Roman" panose="02020603050405020304" pitchFamily="18" charset="0"/>
                <a:cs typeface="Times New Roman" panose="02020603050405020304" pitchFamily="18" charset="0"/>
              </a:rPr>
              <a:t>If we see the sample data, the column “Year” shows the manufacturing year of the car.</a:t>
            </a:r>
          </a:p>
          <a:p>
            <a:r>
              <a:rPr lang="en-US" sz="2400" dirty="0">
                <a:solidFill>
                  <a:srgbClr val="222222"/>
                </a:solidFill>
                <a:latin typeface="Times New Roman" panose="02020603050405020304" pitchFamily="18" charset="0"/>
                <a:cs typeface="Times New Roman" panose="02020603050405020304" pitchFamily="18" charset="0"/>
              </a:rPr>
              <a:t>It would be difficult to find the car’s age if it is in year format as the Age of the car is a contributing factor to Car Price. </a:t>
            </a:r>
          </a:p>
          <a:p>
            <a:r>
              <a:rPr lang="en-US" sz="2400" dirty="0">
                <a:solidFill>
                  <a:srgbClr val="222222"/>
                </a:solidFill>
                <a:latin typeface="Times New Roman" panose="02020603050405020304" pitchFamily="18" charset="0"/>
                <a:cs typeface="Times New Roman" panose="02020603050405020304" pitchFamily="18" charset="0"/>
              </a:rPr>
              <a:t>Introducing a new column, “</a:t>
            </a:r>
            <a:r>
              <a:rPr lang="en-US" sz="2400" dirty="0" err="1">
                <a:solidFill>
                  <a:srgbClr val="222222"/>
                </a:solidFill>
                <a:latin typeface="Times New Roman" panose="02020603050405020304" pitchFamily="18" charset="0"/>
                <a:cs typeface="Times New Roman" panose="02020603050405020304" pitchFamily="18" charset="0"/>
              </a:rPr>
              <a:t>Car_Age</a:t>
            </a:r>
            <a:r>
              <a:rPr lang="en-US" sz="2400" dirty="0">
                <a:solidFill>
                  <a:srgbClr val="222222"/>
                </a:solidFill>
                <a:latin typeface="Times New Roman" panose="02020603050405020304" pitchFamily="18" charset="0"/>
                <a:cs typeface="Times New Roman" panose="02020603050405020304" pitchFamily="18" charset="0"/>
              </a:rPr>
              <a:t>” to know the age of the car</a:t>
            </a:r>
          </a:p>
          <a:p>
            <a:endParaRPr lang="en-IN" dirty="0"/>
          </a:p>
        </p:txBody>
      </p:sp>
      <p:pic>
        <p:nvPicPr>
          <p:cNvPr id="5" name="Picture 4">
            <a:extLst>
              <a:ext uri="{FF2B5EF4-FFF2-40B4-BE49-F238E27FC236}">
                <a16:creationId xmlns:a16="http://schemas.microsoft.com/office/drawing/2014/main" id="{6008A392-4975-0F2B-10BF-DB6A1172E67D}"/>
              </a:ext>
            </a:extLst>
          </p:cNvPr>
          <p:cNvPicPr>
            <a:picLocks noChangeAspect="1"/>
          </p:cNvPicPr>
          <p:nvPr/>
        </p:nvPicPr>
        <p:blipFill>
          <a:blip r:embed="rId2"/>
          <a:stretch>
            <a:fillRect/>
          </a:stretch>
        </p:blipFill>
        <p:spPr>
          <a:xfrm>
            <a:off x="2088776" y="4267200"/>
            <a:ext cx="6849036" cy="1732258"/>
          </a:xfrm>
          <a:prstGeom prst="rect">
            <a:avLst/>
          </a:prstGeom>
        </p:spPr>
      </p:pic>
    </p:spTree>
    <p:extLst>
      <p:ext uri="{BB962C8B-B14F-4D97-AF65-F5344CB8AC3E}">
        <p14:creationId xmlns:p14="http://schemas.microsoft.com/office/powerpoint/2010/main" val="1710855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A3D927-4C3E-9252-8EFF-57ECB5FB1D84}"/>
              </a:ext>
            </a:extLst>
          </p:cNvPr>
          <p:cNvPicPr>
            <a:picLocks noChangeAspect="1"/>
          </p:cNvPicPr>
          <p:nvPr/>
        </p:nvPicPr>
        <p:blipFill>
          <a:blip r:embed="rId2"/>
          <a:stretch>
            <a:fillRect/>
          </a:stretch>
        </p:blipFill>
        <p:spPr>
          <a:xfrm>
            <a:off x="1532965" y="1524000"/>
            <a:ext cx="8537209" cy="3818965"/>
          </a:xfrm>
          <a:prstGeom prst="rect">
            <a:avLst/>
          </a:prstGeom>
        </p:spPr>
      </p:pic>
    </p:spTree>
    <p:extLst>
      <p:ext uri="{BB962C8B-B14F-4D97-AF65-F5344CB8AC3E}">
        <p14:creationId xmlns:p14="http://schemas.microsoft.com/office/powerpoint/2010/main" val="41749847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FEB0CF-DA03-8D3F-1E51-D6FCAAD7F386}"/>
              </a:ext>
            </a:extLst>
          </p:cNvPr>
          <p:cNvSpPr>
            <a:spLocks noGrp="1"/>
          </p:cNvSpPr>
          <p:nvPr>
            <p:ph idx="1"/>
          </p:nvPr>
        </p:nvSpPr>
        <p:spPr>
          <a:xfrm>
            <a:off x="838200" y="475129"/>
            <a:ext cx="10515600" cy="5701834"/>
          </a:xfrm>
        </p:spPr>
        <p:txBody>
          <a:bodyPr/>
          <a:lstStyle/>
          <a:p>
            <a:r>
              <a:rPr lang="en-US" sz="2400" dirty="0">
                <a:solidFill>
                  <a:srgbClr val="222222"/>
                </a:solidFill>
                <a:latin typeface="Times New Roman" panose="02020603050405020304" pitchFamily="18" charset="0"/>
                <a:cs typeface="Times New Roman" panose="02020603050405020304" pitchFamily="18" charset="0"/>
              </a:rPr>
              <a:t>Since car names will not be great predictors of the price in our current data. But we can process this column to extract important information using brand and Model names. Let’s split the name and introduce new variables “Brand” and “Model”</a:t>
            </a:r>
          </a:p>
          <a:p>
            <a:endParaRPr lang="en-IN" sz="2400" dirty="0">
              <a:solidFill>
                <a:srgbClr val="22222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05C4087-27E0-6FF8-D5DF-0FA1D9FE8FBA}"/>
              </a:ext>
            </a:extLst>
          </p:cNvPr>
          <p:cNvPicPr>
            <a:picLocks noChangeAspect="1"/>
          </p:cNvPicPr>
          <p:nvPr/>
        </p:nvPicPr>
        <p:blipFill>
          <a:blip r:embed="rId2"/>
          <a:stretch>
            <a:fillRect/>
          </a:stretch>
        </p:blipFill>
        <p:spPr>
          <a:xfrm>
            <a:off x="1583264" y="1864350"/>
            <a:ext cx="8093141" cy="1928027"/>
          </a:xfrm>
          <a:prstGeom prst="rect">
            <a:avLst/>
          </a:prstGeom>
        </p:spPr>
      </p:pic>
      <p:pic>
        <p:nvPicPr>
          <p:cNvPr id="7" name="Picture 6">
            <a:extLst>
              <a:ext uri="{FF2B5EF4-FFF2-40B4-BE49-F238E27FC236}">
                <a16:creationId xmlns:a16="http://schemas.microsoft.com/office/drawing/2014/main" id="{D419E3F3-3836-BE3C-800D-06C52632D947}"/>
              </a:ext>
            </a:extLst>
          </p:cNvPr>
          <p:cNvPicPr>
            <a:picLocks noChangeAspect="1"/>
          </p:cNvPicPr>
          <p:nvPr/>
        </p:nvPicPr>
        <p:blipFill>
          <a:blip r:embed="rId3"/>
          <a:stretch>
            <a:fillRect/>
          </a:stretch>
        </p:blipFill>
        <p:spPr>
          <a:xfrm>
            <a:off x="2447365" y="3962953"/>
            <a:ext cx="6320117" cy="2751058"/>
          </a:xfrm>
          <a:prstGeom prst="rect">
            <a:avLst/>
          </a:prstGeom>
        </p:spPr>
      </p:pic>
    </p:spTree>
    <p:extLst>
      <p:ext uri="{BB962C8B-B14F-4D97-AF65-F5344CB8AC3E}">
        <p14:creationId xmlns:p14="http://schemas.microsoft.com/office/powerpoint/2010/main" val="34911594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99D0-8B25-8209-F61A-0277D65606DC}"/>
              </a:ext>
            </a:extLst>
          </p:cNvPr>
          <p:cNvSpPr>
            <a:spLocks noGrp="1"/>
          </p:cNvSpPr>
          <p:nvPr>
            <p:ph type="title"/>
          </p:nvPr>
        </p:nvSpPr>
        <p:spPr/>
        <p:txBody>
          <a:bodyPr/>
          <a:lstStyle/>
          <a:p>
            <a:r>
              <a:rPr lang="en-IN" dirty="0"/>
              <a:t>Data Cleaning- Step 6</a:t>
            </a:r>
            <a:br>
              <a:rPr lang="en-IN" b="0" i="0" dirty="0">
                <a:solidFill>
                  <a:srgbClr val="222222"/>
                </a:solidFill>
                <a:effectLst/>
                <a:latin typeface="Lato" panose="020F0502020204030203" pitchFamily="34" charset="0"/>
              </a:rPr>
            </a:br>
            <a:endParaRPr lang="en-IN" dirty="0"/>
          </a:p>
        </p:txBody>
      </p:sp>
      <p:pic>
        <p:nvPicPr>
          <p:cNvPr id="4" name="object 3">
            <a:extLst>
              <a:ext uri="{FF2B5EF4-FFF2-40B4-BE49-F238E27FC236}">
                <a16:creationId xmlns:a16="http://schemas.microsoft.com/office/drawing/2014/main" id="{1D7B272C-C889-EA98-DDDE-035AC158A8A8}"/>
              </a:ext>
            </a:extLst>
          </p:cNvPr>
          <p:cNvPicPr>
            <a:picLocks noGrp="1"/>
          </p:cNvPicPr>
          <p:nvPr>
            <p:ph idx="1"/>
          </p:nvPr>
        </p:nvPicPr>
        <p:blipFill>
          <a:blip r:embed="rId2" cstate="print"/>
          <a:stretch>
            <a:fillRect/>
          </a:stretch>
        </p:blipFill>
        <p:spPr>
          <a:xfrm>
            <a:off x="7893594" y="1690688"/>
            <a:ext cx="3491582" cy="2576046"/>
          </a:xfrm>
          <a:prstGeom prst="rect">
            <a:avLst/>
          </a:prstGeom>
        </p:spPr>
      </p:pic>
      <p:sp>
        <p:nvSpPr>
          <p:cNvPr id="6" name="TextBox 5">
            <a:extLst>
              <a:ext uri="{FF2B5EF4-FFF2-40B4-BE49-F238E27FC236}">
                <a16:creationId xmlns:a16="http://schemas.microsoft.com/office/drawing/2014/main" id="{BFE5BB17-CDAE-C365-1F25-B8508C32E7FF}"/>
              </a:ext>
            </a:extLst>
          </p:cNvPr>
          <p:cNvSpPr txBox="1"/>
          <p:nvPr/>
        </p:nvSpPr>
        <p:spPr>
          <a:xfrm>
            <a:off x="806824" y="1234025"/>
            <a:ext cx="6096000" cy="1754326"/>
          </a:xfrm>
          <a:prstGeom prst="rect">
            <a:avLst/>
          </a:prstGeom>
          <a:noFill/>
        </p:spPr>
        <p:txBody>
          <a:bodyPr wrap="square">
            <a:spAutoFit/>
          </a:bodyPr>
          <a:lstStyle/>
          <a:p>
            <a:pPr algn="just"/>
            <a:r>
              <a:rPr lang="en-US" b="0" i="0" dirty="0">
                <a:solidFill>
                  <a:srgbClr val="222222"/>
                </a:solidFill>
                <a:effectLst/>
                <a:latin typeface="Times New Roman" panose="02020603050405020304" pitchFamily="18" charset="0"/>
                <a:cs typeface="Times New Roman" panose="02020603050405020304" pitchFamily="18" charset="0"/>
              </a:rPr>
              <a:t>Some names of the variables are not relevant and not easy to understand. Some data may have data entry errors, and some variables may need data type conversion. We need to fix this issue in the data.</a:t>
            </a:r>
          </a:p>
          <a:p>
            <a:pPr algn="just"/>
            <a:r>
              <a:rPr lang="en-US" b="0" i="0" dirty="0">
                <a:solidFill>
                  <a:srgbClr val="222222"/>
                </a:solidFill>
                <a:effectLst/>
                <a:latin typeface="Times New Roman" panose="02020603050405020304" pitchFamily="18" charset="0"/>
                <a:cs typeface="Times New Roman" panose="02020603050405020304" pitchFamily="18" charset="0"/>
              </a:rPr>
              <a:t>In the example, </a:t>
            </a:r>
            <a:r>
              <a:rPr lang="en-US" b="1" i="0" dirty="0">
                <a:solidFill>
                  <a:srgbClr val="222222"/>
                </a:solidFill>
                <a:effectLst/>
                <a:latin typeface="Times New Roman" panose="02020603050405020304" pitchFamily="18" charset="0"/>
                <a:cs typeface="Times New Roman" panose="02020603050405020304" pitchFamily="18" charset="0"/>
              </a:rPr>
              <a:t>The brand name ‘Isuzu’ ‘ISUZU’ and ‘Mini’ and ‘Land’ looks incorrect. This needs to be corrected</a:t>
            </a:r>
            <a:endParaRPr lang="en-US" b="0" i="0" dirty="0">
              <a:solidFill>
                <a:srgbClr val="222222"/>
              </a:solidFill>
              <a:effectLs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84DEF27-A007-2BE2-3225-91B5480A6735}"/>
              </a:ext>
            </a:extLst>
          </p:cNvPr>
          <p:cNvPicPr>
            <a:picLocks noChangeAspect="1"/>
          </p:cNvPicPr>
          <p:nvPr/>
        </p:nvPicPr>
        <p:blipFill>
          <a:blip r:embed="rId3"/>
          <a:stretch>
            <a:fillRect/>
          </a:stretch>
        </p:blipFill>
        <p:spPr>
          <a:xfrm>
            <a:off x="1127329" y="3312157"/>
            <a:ext cx="4968671" cy="1775614"/>
          </a:xfrm>
          <a:prstGeom prst="rect">
            <a:avLst/>
          </a:prstGeom>
        </p:spPr>
      </p:pic>
      <p:pic>
        <p:nvPicPr>
          <p:cNvPr id="10" name="Picture 9">
            <a:extLst>
              <a:ext uri="{FF2B5EF4-FFF2-40B4-BE49-F238E27FC236}">
                <a16:creationId xmlns:a16="http://schemas.microsoft.com/office/drawing/2014/main" id="{33ECD4D1-B477-CA15-C29A-A314C32B6EFB}"/>
              </a:ext>
            </a:extLst>
          </p:cNvPr>
          <p:cNvPicPr>
            <a:picLocks noChangeAspect="1"/>
          </p:cNvPicPr>
          <p:nvPr/>
        </p:nvPicPr>
        <p:blipFill>
          <a:blip r:embed="rId4"/>
          <a:stretch>
            <a:fillRect/>
          </a:stretch>
        </p:blipFill>
        <p:spPr>
          <a:xfrm>
            <a:off x="1127329" y="5736492"/>
            <a:ext cx="7963590" cy="548688"/>
          </a:xfrm>
          <a:prstGeom prst="rect">
            <a:avLst/>
          </a:prstGeom>
        </p:spPr>
      </p:pic>
    </p:spTree>
    <p:extLst>
      <p:ext uri="{BB962C8B-B14F-4D97-AF65-F5344CB8AC3E}">
        <p14:creationId xmlns:p14="http://schemas.microsoft.com/office/powerpoint/2010/main" val="2769566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04C4B-F92C-5F2B-655A-133886333B9D}"/>
              </a:ext>
            </a:extLst>
          </p:cNvPr>
          <p:cNvSpPr>
            <a:spLocks noGrp="1"/>
          </p:cNvSpPr>
          <p:nvPr>
            <p:ph type="title"/>
          </p:nvPr>
        </p:nvSpPr>
        <p:spPr>
          <a:xfrm>
            <a:off x="788894" y="356160"/>
            <a:ext cx="10515600" cy="1325563"/>
          </a:xfrm>
        </p:spPr>
        <p:txBody>
          <a:bodyPr/>
          <a:lstStyle/>
          <a:p>
            <a:r>
              <a:rPr lang="en-IN" dirty="0"/>
              <a:t>EDA Exploratory Data Analysis – Step 7</a:t>
            </a:r>
            <a:br>
              <a:rPr lang="en-IN" b="0" i="0" dirty="0">
                <a:solidFill>
                  <a:srgbClr val="222222"/>
                </a:solidFill>
                <a:effectLst/>
                <a:latin typeface="Lato" panose="020F0502020204030203" pitchFamily="34" charset="0"/>
              </a:rPr>
            </a:br>
            <a:endParaRPr lang="en-IN" dirty="0"/>
          </a:p>
        </p:txBody>
      </p:sp>
      <p:sp>
        <p:nvSpPr>
          <p:cNvPr id="3" name="Content Placeholder 2">
            <a:extLst>
              <a:ext uri="{FF2B5EF4-FFF2-40B4-BE49-F238E27FC236}">
                <a16:creationId xmlns:a16="http://schemas.microsoft.com/office/drawing/2014/main" id="{F320E5CE-BB40-D450-FE8B-9ADFFC980D0C}"/>
              </a:ext>
            </a:extLst>
          </p:cNvPr>
          <p:cNvSpPr>
            <a:spLocks noGrp="1"/>
          </p:cNvSpPr>
          <p:nvPr>
            <p:ph idx="1"/>
          </p:nvPr>
        </p:nvSpPr>
        <p:spPr/>
        <p:txBody>
          <a:bodyPr>
            <a:normAutofit/>
          </a:bodyPr>
          <a:lstStyle/>
          <a:p>
            <a:pPr algn="just"/>
            <a:r>
              <a:rPr lang="en-US" sz="2400" b="0" i="0" dirty="0">
                <a:solidFill>
                  <a:srgbClr val="222222"/>
                </a:solidFill>
                <a:effectLst/>
                <a:latin typeface="Times New Roman" panose="02020603050405020304" pitchFamily="18" charset="0"/>
                <a:cs typeface="Times New Roman" panose="02020603050405020304" pitchFamily="18" charset="0"/>
              </a:rPr>
              <a:t>Exploratory Data Analysis refers to the crucial process of performing initial investigations on data to discover patterns to check assumptions with the help of summary statistics and graphical representations.</a:t>
            </a:r>
          </a:p>
          <a:p>
            <a:pPr lvl="1" algn="just"/>
            <a:r>
              <a:rPr lang="en-US" b="0" i="0" dirty="0">
                <a:solidFill>
                  <a:srgbClr val="222222"/>
                </a:solidFill>
                <a:effectLst/>
                <a:latin typeface="Times New Roman" panose="02020603050405020304" pitchFamily="18" charset="0"/>
                <a:cs typeface="Times New Roman" panose="02020603050405020304" pitchFamily="18" charset="0"/>
              </a:rPr>
              <a:t>EDA can be leveraged to check for outliers, patterns, and trends in the given data.</a:t>
            </a:r>
          </a:p>
          <a:p>
            <a:pPr lvl="1" algn="just"/>
            <a:r>
              <a:rPr lang="en-US" b="0" i="0" dirty="0">
                <a:solidFill>
                  <a:srgbClr val="222222"/>
                </a:solidFill>
                <a:effectLst/>
                <a:latin typeface="Times New Roman" panose="02020603050405020304" pitchFamily="18" charset="0"/>
                <a:cs typeface="Times New Roman" panose="02020603050405020304" pitchFamily="18" charset="0"/>
              </a:rPr>
              <a:t>EDA helps to find meaningful patterns in data.</a:t>
            </a:r>
          </a:p>
          <a:p>
            <a:pPr lvl="1" algn="just"/>
            <a:r>
              <a:rPr lang="en-US" b="0" i="0" dirty="0">
                <a:solidFill>
                  <a:srgbClr val="222222"/>
                </a:solidFill>
                <a:effectLst/>
                <a:latin typeface="Times New Roman" panose="02020603050405020304" pitchFamily="18" charset="0"/>
                <a:cs typeface="Times New Roman" panose="02020603050405020304" pitchFamily="18" charset="0"/>
              </a:rPr>
              <a:t>EDA provides in-depth insights into the data sets to solve our business problems.</a:t>
            </a:r>
          </a:p>
          <a:p>
            <a:pPr lvl="1" algn="just"/>
            <a:r>
              <a:rPr lang="en-US" b="0" i="0" dirty="0">
                <a:solidFill>
                  <a:srgbClr val="222222"/>
                </a:solidFill>
                <a:effectLst/>
                <a:latin typeface="Times New Roman" panose="02020603050405020304" pitchFamily="18" charset="0"/>
                <a:cs typeface="Times New Roman" panose="02020603050405020304" pitchFamily="18" charset="0"/>
              </a:rPr>
              <a:t>EDA gives a clue to impute missing values in the dataset </a:t>
            </a:r>
          </a:p>
          <a:p>
            <a:endParaRPr lang="en-IN" dirty="0"/>
          </a:p>
        </p:txBody>
      </p:sp>
    </p:spTree>
    <p:extLst>
      <p:ext uri="{BB962C8B-B14F-4D97-AF65-F5344CB8AC3E}">
        <p14:creationId xmlns:p14="http://schemas.microsoft.com/office/powerpoint/2010/main" val="2072675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2B955-0725-3F78-DED3-33ACBD577C70}"/>
              </a:ext>
            </a:extLst>
          </p:cNvPr>
          <p:cNvSpPr>
            <a:spLocks noGrp="1"/>
          </p:cNvSpPr>
          <p:nvPr>
            <p:ph type="title"/>
          </p:nvPr>
        </p:nvSpPr>
        <p:spPr/>
        <p:txBody>
          <a:bodyPr/>
          <a:lstStyle/>
          <a:p>
            <a:r>
              <a:rPr lang="en-IN" dirty="0"/>
              <a:t>Statistics Summary – Step 8</a:t>
            </a:r>
            <a:br>
              <a:rPr lang="en-IN" b="0" i="0" dirty="0">
                <a:solidFill>
                  <a:srgbClr val="222222"/>
                </a:solidFill>
                <a:effectLst/>
                <a:latin typeface="Lato" panose="020F0502020204030203" pitchFamily="34" charset="0"/>
              </a:rPr>
            </a:br>
            <a:endParaRPr lang="en-IN" dirty="0"/>
          </a:p>
        </p:txBody>
      </p:sp>
      <p:sp>
        <p:nvSpPr>
          <p:cNvPr id="3" name="Content Placeholder 2">
            <a:extLst>
              <a:ext uri="{FF2B5EF4-FFF2-40B4-BE49-F238E27FC236}">
                <a16:creationId xmlns:a16="http://schemas.microsoft.com/office/drawing/2014/main" id="{BD31D805-5B1E-A345-33B5-CC2BBE2B0C54}"/>
              </a:ext>
            </a:extLst>
          </p:cNvPr>
          <p:cNvSpPr>
            <a:spLocks noGrp="1"/>
          </p:cNvSpPr>
          <p:nvPr>
            <p:ph idx="1"/>
          </p:nvPr>
        </p:nvSpPr>
        <p:spPr/>
        <p:txBody>
          <a:bodyPr>
            <a:normAutofit/>
          </a:bodyPr>
          <a:lstStyle/>
          <a:p>
            <a:pPr algn="just"/>
            <a:r>
              <a:rPr lang="en-US" sz="2000" b="0" i="0" dirty="0">
                <a:solidFill>
                  <a:srgbClr val="222222"/>
                </a:solidFill>
                <a:effectLst/>
                <a:latin typeface="Times New Roman" panose="02020603050405020304" pitchFamily="18" charset="0"/>
                <a:cs typeface="Times New Roman" panose="02020603050405020304" pitchFamily="18" charset="0"/>
              </a:rPr>
              <a:t>The information gives a quick and simple description of the data.</a:t>
            </a:r>
          </a:p>
          <a:p>
            <a:pPr algn="just"/>
            <a:r>
              <a:rPr lang="en-US" sz="2000" b="0" i="0" dirty="0">
                <a:solidFill>
                  <a:srgbClr val="222222"/>
                </a:solidFill>
                <a:effectLst/>
                <a:latin typeface="Times New Roman" panose="02020603050405020304" pitchFamily="18" charset="0"/>
                <a:cs typeface="Times New Roman" panose="02020603050405020304" pitchFamily="18" charset="0"/>
              </a:rPr>
              <a:t>Can include Count, Mean, Standard Deviation, median, mode, minimum value, maximum value, range, standard deviation, etc.</a:t>
            </a:r>
          </a:p>
          <a:p>
            <a:pPr algn="just"/>
            <a:r>
              <a:rPr lang="en-US" sz="2000" b="0" i="0" dirty="0">
                <a:solidFill>
                  <a:srgbClr val="222222"/>
                </a:solidFill>
                <a:effectLst/>
                <a:latin typeface="Times New Roman" panose="02020603050405020304" pitchFamily="18" charset="0"/>
                <a:cs typeface="Times New Roman" panose="02020603050405020304" pitchFamily="18" charset="0"/>
              </a:rPr>
              <a:t>Statistics summary gives a high-level idea to identify whether the data has any outliers, data entry error, distribution of data such as the data is normally distributed or left/right skewed</a:t>
            </a:r>
          </a:p>
          <a:p>
            <a:pPr algn="just"/>
            <a:r>
              <a:rPr lang="en-US" sz="2000" b="0" i="0" dirty="0">
                <a:solidFill>
                  <a:srgbClr val="222222"/>
                </a:solidFill>
                <a:effectLst/>
                <a:latin typeface="Times New Roman" panose="02020603050405020304" pitchFamily="18" charset="0"/>
                <a:cs typeface="Times New Roman" panose="02020603050405020304" pitchFamily="18" charset="0"/>
              </a:rPr>
              <a:t>In python, this can be achieved using describe()</a:t>
            </a:r>
          </a:p>
          <a:p>
            <a:pPr algn="just"/>
            <a:r>
              <a:rPr lang="en-US" sz="2000" b="0" i="0" dirty="0">
                <a:solidFill>
                  <a:srgbClr val="222222"/>
                </a:solidFill>
                <a:effectLst/>
                <a:latin typeface="Times New Roman" panose="02020603050405020304" pitchFamily="18" charset="0"/>
                <a:cs typeface="Times New Roman" panose="02020603050405020304" pitchFamily="18" charset="0"/>
              </a:rPr>
              <a:t>describe() function gives all statistics summary of data</a:t>
            </a:r>
          </a:p>
          <a:p>
            <a:pPr algn="just"/>
            <a:r>
              <a:rPr lang="en-US" sz="2000" b="1" i="0" dirty="0">
                <a:solidFill>
                  <a:srgbClr val="222222"/>
                </a:solidFill>
                <a:effectLst/>
                <a:latin typeface="Times New Roman" panose="02020603050405020304" pitchFamily="18" charset="0"/>
                <a:cs typeface="Times New Roman" panose="02020603050405020304" pitchFamily="18" charset="0"/>
              </a:rPr>
              <a:t>describe()</a:t>
            </a:r>
            <a:r>
              <a:rPr lang="en-US" sz="2000" b="0" i="0" dirty="0">
                <a:solidFill>
                  <a:srgbClr val="222222"/>
                </a:solidFill>
                <a:effectLst/>
                <a:latin typeface="Times New Roman" panose="02020603050405020304" pitchFamily="18" charset="0"/>
                <a:cs typeface="Times New Roman" panose="02020603050405020304" pitchFamily="18" charset="0"/>
              </a:rPr>
              <a:t>– Provide a statistics summary of data belonging to numerical datatype such as int, float</a:t>
            </a:r>
          </a:p>
          <a:p>
            <a:endParaRPr lang="en-IN" dirty="0"/>
          </a:p>
        </p:txBody>
      </p:sp>
    </p:spTree>
    <p:extLst>
      <p:ext uri="{BB962C8B-B14F-4D97-AF65-F5344CB8AC3E}">
        <p14:creationId xmlns:p14="http://schemas.microsoft.com/office/powerpoint/2010/main" val="2938049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F69CB3-DD54-C18B-3A05-CF70D9BD9FD7}"/>
              </a:ext>
            </a:extLst>
          </p:cNvPr>
          <p:cNvPicPr>
            <a:picLocks noGrp="1" noChangeAspect="1"/>
          </p:cNvPicPr>
          <p:nvPr>
            <p:ph idx="1"/>
          </p:nvPr>
        </p:nvPicPr>
        <p:blipFill>
          <a:blip r:embed="rId2"/>
          <a:stretch>
            <a:fillRect/>
          </a:stretch>
        </p:blipFill>
        <p:spPr>
          <a:xfrm>
            <a:off x="2043953" y="3213006"/>
            <a:ext cx="7010400" cy="2270957"/>
          </a:xfrm>
        </p:spPr>
      </p:pic>
      <p:pic>
        <p:nvPicPr>
          <p:cNvPr id="6" name="Picture 5">
            <a:extLst>
              <a:ext uri="{FF2B5EF4-FFF2-40B4-BE49-F238E27FC236}">
                <a16:creationId xmlns:a16="http://schemas.microsoft.com/office/drawing/2014/main" id="{6C869038-3B9E-D37C-CC68-6DB629DD56F9}"/>
              </a:ext>
            </a:extLst>
          </p:cNvPr>
          <p:cNvPicPr>
            <a:picLocks noChangeAspect="1"/>
          </p:cNvPicPr>
          <p:nvPr/>
        </p:nvPicPr>
        <p:blipFill>
          <a:blip r:embed="rId3"/>
          <a:stretch>
            <a:fillRect/>
          </a:stretch>
        </p:blipFill>
        <p:spPr>
          <a:xfrm>
            <a:off x="2043953" y="1730188"/>
            <a:ext cx="6725764" cy="788692"/>
          </a:xfrm>
          <a:prstGeom prst="rect">
            <a:avLst/>
          </a:prstGeom>
        </p:spPr>
      </p:pic>
    </p:spTree>
    <p:extLst>
      <p:ext uri="{BB962C8B-B14F-4D97-AF65-F5344CB8AC3E}">
        <p14:creationId xmlns:p14="http://schemas.microsoft.com/office/powerpoint/2010/main" val="2739186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8B189-E8E9-DBF2-F56E-C87FB2D8609B}"/>
              </a:ext>
            </a:extLst>
          </p:cNvPr>
          <p:cNvSpPr>
            <a:spLocks noGrp="1"/>
          </p:cNvSpPr>
          <p:nvPr>
            <p:ph type="title"/>
          </p:nvPr>
        </p:nvSpPr>
        <p:spPr/>
        <p:txBody>
          <a:bodyPr/>
          <a:lstStyle/>
          <a:p>
            <a:r>
              <a:rPr lang="en-US" b="0" i="0" dirty="0">
                <a:solidFill>
                  <a:srgbClr val="51565E"/>
                </a:solidFill>
                <a:effectLst/>
                <a:latin typeface="Roboto" panose="02000000000000000000" pitchFamily="2" charset="0"/>
              </a:rPr>
              <a:t>Data visualization</a:t>
            </a:r>
            <a:endParaRPr lang="en-IN" dirty="0"/>
          </a:p>
        </p:txBody>
      </p:sp>
      <p:sp>
        <p:nvSpPr>
          <p:cNvPr id="3" name="Content Placeholder 2">
            <a:extLst>
              <a:ext uri="{FF2B5EF4-FFF2-40B4-BE49-F238E27FC236}">
                <a16:creationId xmlns:a16="http://schemas.microsoft.com/office/drawing/2014/main" id="{AFBB51C4-1F04-CF9B-216D-799349777E61}"/>
              </a:ext>
            </a:extLst>
          </p:cNvPr>
          <p:cNvSpPr>
            <a:spLocks noGrp="1"/>
          </p:cNvSpPr>
          <p:nvPr>
            <p:ph idx="1"/>
          </p:nvPr>
        </p:nvSpPr>
        <p:spPr/>
        <p:txBody>
          <a:bodyPr/>
          <a:lstStyle/>
          <a:p>
            <a:pPr algn="just"/>
            <a:r>
              <a:rPr lang="en-US" sz="2000" dirty="0">
                <a:solidFill>
                  <a:srgbClr val="222222"/>
                </a:solidFill>
                <a:latin typeface="Times New Roman" panose="02020603050405020304" pitchFamily="18" charset="0"/>
                <a:cs typeface="Times New Roman" panose="02020603050405020304" pitchFamily="18" charset="0"/>
              </a:rPr>
              <a:t>Data visualization is a field in data analysis that deals with visual representation of data. It graphically plots data and is an effective way to communicate inferences from data.</a:t>
            </a:r>
          </a:p>
          <a:p>
            <a:pPr algn="just"/>
            <a:r>
              <a:rPr lang="en-US" sz="2000" dirty="0">
                <a:solidFill>
                  <a:srgbClr val="222222"/>
                </a:solidFill>
                <a:latin typeface="Times New Roman" panose="02020603050405020304" pitchFamily="18" charset="0"/>
                <a:cs typeface="Times New Roman" panose="02020603050405020304" pitchFamily="18" charset="0"/>
              </a:rPr>
              <a:t>Using data visualization, we can get a visual summary of our data. With pictures, maps and graphs, the human mind has an easier time processing and understanding any given data.</a:t>
            </a:r>
          </a:p>
          <a:p>
            <a:r>
              <a:rPr lang="en-US" sz="2000" dirty="0">
                <a:solidFill>
                  <a:srgbClr val="222222"/>
                </a:solidFill>
                <a:latin typeface="Times New Roman" panose="02020603050405020304" pitchFamily="18" charset="0"/>
                <a:cs typeface="Times New Roman" panose="02020603050405020304" pitchFamily="18" charset="0"/>
              </a:rPr>
              <a:t>Python offers several plotting libraries, namely </a:t>
            </a:r>
            <a:r>
              <a:rPr lang="en-US" sz="2000" dirty="0">
                <a:solidFill>
                  <a:srgbClr val="222222"/>
                </a:solidFill>
                <a:latin typeface="Times New Roman" panose="02020603050405020304" pitchFamily="18" charset="0"/>
                <a:cs typeface="Times New Roman" panose="02020603050405020304" pitchFamily="18" charset="0"/>
                <a:hlinkClick r:id="rId2" tooltip="Matplotlib">
                  <a:extLst>
                    <a:ext uri="{A12FA001-AC4F-418D-AE19-62706E023703}">
                      <ahyp:hlinkClr xmlns:ahyp="http://schemas.microsoft.com/office/drawing/2018/hyperlinkcolor" val="tx"/>
                    </a:ext>
                  </a:extLst>
                </a:hlinkClick>
              </a:rPr>
              <a:t>Matplotlib</a:t>
            </a:r>
            <a:r>
              <a:rPr lang="en-US" sz="2000" dirty="0">
                <a:solidFill>
                  <a:srgbClr val="222222"/>
                </a:solidFill>
                <a:latin typeface="Times New Roman" panose="02020603050405020304" pitchFamily="18" charset="0"/>
                <a:cs typeface="Times New Roman" panose="02020603050405020304" pitchFamily="18" charset="0"/>
              </a:rPr>
              <a:t>, </a:t>
            </a:r>
            <a:r>
              <a:rPr lang="en-US" sz="2000" dirty="0">
                <a:solidFill>
                  <a:srgbClr val="222222"/>
                </a:solidFill>
                <a:latin typeface="Times New Roman" panose="02020603050405020304" pitchFamily="18" charset="0"/>
                <a:cs typeface="Times New Roman" panose="02020603050405020304" pitchFamily="18" charset="0"/>
                <a:hlinkClick r:id="rId3" tooltip="Seaborn">
                  <a:extLst>
                    <a:ext uri="{A12FA001-AC4F-418D-AE19-62706E023703}">
                      <ahyp:hlinkClr xmlns:ahyp="http://schemas.microsoft.com/office/drawing/2018/hyperlinkcolor" val="tx"/>
                    </a:ext>
                  </a:extLst>
                </a:hlinkClick>
              </a:rPr>
              <a:t>Seaborn</a:t>
            </a:r>
            <a:endParaRPr lang="en-IN" sz="2000" dirty="0">
              <a:solidFill>
                <a:srgbClr val="22222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4910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AC13-DB75-7CB8-DE8F-72D6A4CF2160}"/>
              </a:ext>
            </a:extLst>
          </p:cNvPr>
          <p:cNvSpPr>
            <a:spLocks noGrp="1"/>
          </p:cNvSpPr>
          <p:nvPr>
            <p:ph type="title"/>
          </p:nvPr>
        </p:nvSpPr>
        <p:spPr/>
        <p:txBody>
          <a:bodyPr/>
          <a:lstStyle/>
          <a:p>
            <a:r>
              <a:rPr lang="en-IN" dirty="0"/>
              <a:t>Basic Parent Libraries in Python</a:t>
            </a:r>
            <a:br>
              <a:rPr lang="en-IN" dirty="0"/>
            </a:br>
            <a:endParaRPr lang="en-IN" dirty="0"/>
          </a:p>
        </p:txBody>
      </p:sp>
      <p:sp>
        <p:nvSpPr>
          <p:cNvPr id="3" name="Content Placeholder 2">
            <a:extLst>
              <a:ext uri="{FF2B5EF4-FFF2-40B4-BE49-F238E27FC236}">
                <a16:creationId xmlns:a16="http://schemas.microsoft.com/office/drawing/2014/main" id="{20C2185E-D434-E2E1-B62E-6E400376BCFB}"/>
              </a:ext>
            </a:extLst>
          </p:cNvPr>
          <p:cNvSpPr>
            <a:spLocks noGrp="1"/>
          </p:cNvSpPr>
          <p:nvPr>
            <p:ph idx="1"/>
          </p:nvPr>
        </p:nvSpPr>
        <p:spPr/>
        <p:txBody>
          <a:bodyPr/>
          <a:lstStyle/>
          <a:p>
            <a:r>
              <a:rPr lang="en-IN" dirty="0"/>
              <a:t>NumPy – Numerical Python</a:t>
            </a:r>
          </a:p>
          <a:p>
            <a:r>
              <a:rPr lang="en-IN" dirty="0"/>
              <a:t>Pandas – </a:t>
            </a:r>
            <a:r>
              <a:rPr lang="en-IN" dirty="0" err="1"/>
              <a:t>Dataframe</a:t>
            </a:r>
            <a:r>
              <a:rPr lang="en-IN" dirty="0"/>
              <a:t> Python</a:t>
            </a:r>
          </a:p>
          <a:p>
            <a:r>
              <a:rPr lang="en-IN" dirty="0"/>
              <a:t>Matplotlib – Visualization</a:t>
            </a:r>
          </a:p>
          <a:p>
            <a:r>
              <a:rPr lang="en-IN" dirty="0" err="1"/>
              <a:t>Sklearn</a:t>
            </a:r>
            <a:r>
              <a:rPr lang="en-IN" dirty="0"/>
              <a:t> – Machine Learning</a:t>
            </a:r>
          </a:p>
        </p:txBody>
      </p:sp>
    </p:spTree>
    <p:extLst>
      <p:ext uri="{BB962C8B-B14F-4D97-AF65-F5344CB8AC3E}">
        <p14:creationId xmlns:p14="http://schemas.microsoft.com/office/powerpoint/2010/main" val="5000178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55D3F3D-F34F-E7E7-6CA0-FE7F45836E5B}"/>
              </a:ext>
            </a:extLst>
          </p:cNvPr>
          <p:cNvGraphicFramePr>
            <a:graphicFrameLocks noGrp="1"/>
          </p:cNvGraphicFramePr>
          <p:nvPr>
            <p:ph idx="1"/>
          </p:nvPr>
        </p:nvGraphicFramePr>
        <p:xfrm>
          <a:off x="2294966" y="591671"/>
          <a:ext cx="7844116" cy="5640127"/>
        </p:xfrm>
        <a:graphic>
          <a:graphicData uri="http://schemas.openxmlformats.org/drawingml/2006/table">
            <a:tbl>
              <a:tblPr/>
              <a:tblGrid>
                <a:gridCol w="4867967">
                  <a:extLst>
                    <a:ext uri="{9D8B030D-6E8A-4147-A177-3AD203B41FA5}">
                      <a16:colId xmlns:a16="http://schemas.microsoft.com/office/drawing/2014/main" val="3978552321"/>
                    </a:ext>
                  </a:extLst>
                </a:gridCol>
                <a:gridCol w="2976149">
                  <a:extLst>
                    <a:ext uri="{9D8B030D-6E8A-4147-A177-3AD203B41FA5}">
                      <a16:colId xmlns:a16="http://schemas.microsoft.com/office/drawing/2014/main" val="1953954328"/>
                    </a:ext>
                  </a:extLst>
                </a:gridCol>
              </a:tblGrid>
              <a:tr h="346533">
                <a:tc>
                  <a:txBody>
                    <a:bodyPr/>
                    <a:lstStyle/>
                    <a:p>
                      <a:pPr algn="ctr"/>
                      <a:r>
                        <a:rPr lang="en-IN" sz="1800" b="1" i="0" dirty="0">
                          <a:solidFill>
                            <a:srgbClr val="272C37"/>
                          </a:solidFill>
                          <a:effectLst/>
                          <a:latin typeface="Times New Roman" panose="02020603050405020304" pitchFamily="18" charset="0"/>
                          <a:cs typeface="Times New Roman" panose="02020603050405020304" pitchFamily="18" charset="0"/>
                        </a:rPr>
                        <a:t>Matplotlib</a:t>
                      </a:r>
                    </a:p>
                  </a:txBody>
                  <a:tcPr marL="47642" marR="47642" marT="63523" marB="63523" anchor="ctr">
                    <a:lnL w="7620" cap="flat" cmpd="sng" algn="ctr">
                      <a:solidFill>
                        <a:srgbClr val="E6ECEF"/>
                      </a:solidFill>
                      <a:prstDash val="solid"/>
                      <a:round/>
                      <a:headEnd type="none" w="med" len="med"/>
                      <a:tailEnd type="none" w="med" len="med"/>
                    </a:lnL>
                    <a:lnR w="7620" cap="flat" cmpd="sng" algn="ctr">
                      <a:solidFill>
                        <a:srgbClr val="E6ECEF"/>
                      </a:solidFill>
                      <a:prstDash val="solid"/>
                      <a:round/>
                      <a:headEnd type="none" w="med" len="med"/>
                      <a:tailEnd type="none" w="med" len="med"/>
                    </a:lnR>
                    <a:lnT w="7620" cap="flat" cmpd="sng" algn="ctr">
                      <a:solidFill>
                        <a:srgbClr val="E6ECEF"/>
                      </a:solidFill>
                      <a:prstDash val="solid"/>
                      <a:round/>
                      <a:headEnd type="none" w="med" len="med"/>
                      <a:tailEnd type="none" w="med" len="med"/>
                    </a:lnT>
                    <a:lnB w="7620" cap="flat" cmpd="sng" algn="ctr">
                      <a:solidFill>
                        <a:srgbClr val="E6ECEF"/>
                      </a:solidFill>
                      <a:prstDash val="solid"/>
                      <a:round/>
                      <a:headEnd type="none" w="med" len="med"/>
                      <a:tailEnd type="none" w="med" len="med"/>
                    </a:lnB>
                    <a:solidFill>
                      <a:srgbClr val="FFFFFF"/>
                    </a:solidFill>
                  </a:tcPr>
                </a:tc>
                <a:tc>
                  <a:txBody>
                    <a:bodyPr/>
                    <a:lstStyle/>
                    <a:p>
                      <a:pPr algn="ctr"/>
                      <a:r>
                        <a:rPr lang="en-IN" sz="1800" b="1" i="0" dirty="0">
                          <a:solidFill>
                            <a:srgbClr val="272C37"/>
                          </a:solidFill>
                          <a:effectLst/>
                          <a:latin typeface="Times New Roman" panose="02020603050405020304" pitchFamily="18" charset="0"/>
                          <a:cs typeface="Times New Roman" panose="02020603050405020304" pitchFamily="18" charset="0"/>
                        </a:rPr>
                        <a:t>Seaborn</a:t>
                      </a:r>
                    </a:p>
                  </a:txBody>
                  <a:tcPr marL="47642" marR="47642" marT="63523" marB="63523" anchor="ctr">
                    <a:lnL w="7620" cap="flat" cmpd="sng" algn="ctr">
                      <a:solidFill>
                        <a:srgbClr val="E6ECEF"/>
                      </a:solidFill>
                      <a:prstDash val="solid"/>
                      <a:round/>
                      <a:headEnd type="none" w="med" len="med"/>
                      <a:tailEnd type="none" w="med" len="med"/>
                    </a:lnL>
                    <a:lnR w="7620" cap="flat" cmpd="sng" algn="ctr">
                      <a:solidFill>
                        <a:srgbClr val="E6ECEF"/>
                      </a:solidFill>
                      <a:prstDash val="solid"/>
                      <a:round/>
                      <a:headEnd type="none" w="med" len="med"/>
                      <a:tailEnd type="none" w="med" len="med"/>
                    </a:lnR>
                    <a:lnT w="7620" cap="flat" cmpd="sng" algn="ctr">
                      <a:solidFill>
                        <a:srgbClr val="E6ECEF"/>
                      </a:solidFill>
                      <a:prstDash val="solid"/>
                      <a:round/>
                      <a:headEnd type="none" w="med" len="med"/>
                      <a:tailEnd type="none" w="med" len="med"/>
                    </a:lnT>
                    <a:lnB w="7620" cap="flat" cmpd="sng" algn="ctr">
                      <a:solidFill>
                        <a:srgbClr val="E6ECEF"/>
                      </a:solidFill>
                      <a:prstDash val="solid"/>
                      <a:round/>
                      <a:headEnd type="none" w="med" len="med"/>
                      <a:tailEnd type="none" w="med" len="med"/>
                    </a:lnB>
                    <a:solidFill>
                      <a:srgbClr val="FFFFFF"/>
                    </a:solidFill>
                  </a:tcPr>
                </a:tc>
                <a:extLst>
                  <a:ext uri="{0D108BD9-81ED-4DB2-BD59-A6C34878D82A}">
                    <a16:rowId xmlns:a16="http://schemas.microsoft.com/office/drawing/2014/main" val="2297157075"/>
                  </a:ext>
                </a:extLst>
              </a:tr>
              <a:tr h="1630743">
                <a:tc>
                  <a:txBody>
                    <a:bodyPr/>
                    <a:lstStyle/>
                    <a:p>
                      <a:pPr algn="ctr"/>
                      <a:r>
                        <a:rPr lang="en-US" sz="1400" b="0" i="0" dirty="0">
                          <a:solidFill>
                            <a:srgbClr val="51565E"/>
                          </a:solidFill>
                          <a:effectLst/>
                          <a:latin typeface="Times New Roman" panose="02020603050405020304" pitchFamily="18" charset="0"/>
                          <a:cs typeface="Times New Roman" panose="02020603050405020304" pitchFamily="18" charset="0"/>
                        </a:rPr>
                        <a:t>It is used for basic graph plotting like line charts,  bar graphs, etc.</a:t>
                      </a:r>
                    </a:p>
                  </a:txBody>
                  <a:tcPr marL="47642" marR="47642" marT="63523" marB="63523" anchor="ctr">
                    <a:lnL w="7620" cap="flat" cmpd="sng" algn="ctr">
                      <a:solidFill>
                        <a:srgbClr val="E6ECEF"/>
                      </a:solidFill>
                      <a:prstDash val="solid"/>
                      <a:round/>
                      <a:headEnd type="none" w="med" len="med"/>
                      <a:tailEnd type="none" w="med" len="med"/>
                    </a:lnL>
                    <a:lnR w="7620" cap="flat" cmpd="sng" algn="ctr">
                      <a:solidFill>
                        <a:srgbClr val="E6ECEF"/>
                      </a:solidFill>
                      <a:prstDash val="solid"/>
                      <a:round/>
                      <a:headEnd type="none" w="med" len="med"/>
                      <a:tailEnd type="none" w="med" len="med"/>
                    </a:lnR>
                    <a:lnT w="7620" cap="flat" cmpd="sng" algn="ctr">
                      <a:solidFill>
                        <a:srgbClr val="E6ECEF"/>
                      </a:solidFill>
                      <a:prstDash val="solid"/>
                      <a:round/>
                      <a:headEnd type="none" w="med" len="med"/>
                      <a:tailEnd type="none" w="med" len="med"/>
                    </a:lnT>
                    <a:lnB w="7620" cap="flat" cmpd="sng" algn="ctr">
                      <a:solidFill>
                        <a:srgbClr val="E6ECEF"/>
                      </a:solidFill>
                      <a:prstDash val="solid"/>
                      <a:round/>
                      <a:headEnd type="none" w="med" len="med"/>
                      <a:tailEnd type="none" w="med" len="med"/>
                    </a:lnB>
                    <a:solidFill>
                      <a:srgbClr val="FFFFFF"/>
                    </a:solidFill>
                  </a:tcPr>
                </a:tc>
                <a:tc>
                  <a:txBody>
                    <a:bodyPr/>
                    <a:lstStyle/>
                    <a:p>
                      <a:pPr algn="ctr"/>
                      <a:r>
                        <a:rPr lang="en-US" sz="1400" b="0" i="0" dirty="0">
                          <a:solidFill>
                            <a:srgbClr val="51565E"/>
                          </a:solidFill>
                          <a:effectLst/>
                          <a:latin typeface="Times New Roman" panose="02020603050405020304" pitchFamily="18" charset="0"/>
                          <a:cs typeface="Times New Roman" panose="02020603050405020304" pitchFamily="18" charset="0"/>
                        </a:rPr>
                        <a:t>It is mainly used for statistics visualization and can perform complex visualizations with fewer commands.</a:t>
                      </a:r>
                    </a:p>
                  </a:txBody>
                  <a:tcPr marL="47642" marR="47642" marT="63523" marB="63523" anchor="ctr">
                    <a:lnL w="7620" cap="flat" cmpd="sng" algn="ctr">
                      <a:solidFill>
                        <a:srgbClr val="E6ECEF"/>
                      </a:solidFill>
                      <a:prstDash val="solid"/>
                      <a:round/>
                      <a:headEnd type="none" w="med" len="med"/>
                      <a:tailEnd type="none" w="med" len="med"/>
                    </a:lnL>
                    <a:lnR w="7620" cap="flat" cmpd="sng" algn="ctr">
                      <a:solidFill>
                        <a:srgbClr val="E6ECEF"/>
                      </a:solidFill>
                      <a:prstDash val="solid"/>
                      <a:round/>
                      <a:headEnd type="none" w="med" len="med"/>
                      <a:tailEnd type="none" w="med" len="med"/>
                    </a:lnR>
                    <a:lnT w="7620" cap="flat" cmpd="sng" algn="ctr">
                      <a:solidFill>
                        <a:srgbClr val="E6ECEF"/>
                      </a:solidFill>
                      <a:prstDash val="solid"/>
                      <a:round/>
                      <a:headEnd type="none" w="med" len="med"/>
                      <a:tailEnd type="none" w="med" len="med"/>
                    </a:lnT>
                    <a:lnB w="7620" cap="flat" cmpd="sng" algn="ctr">
                      <a:solidFill>
                        <a:srgbClr val="E6ECEF"/>
                      </a:solidFill>
                      <a:prstDash val="solid"/>
                      <a:round/>
                      <a:headEnd type="none" w="med" len="med"/>
                      <a:tailEnd type="none" w="med" len="med"/>
                    </a:lnB>
                    <a:solidFill>
                      <a:srgbClr val="FFFFFF"/>
                    </a:solidFill>
                  </a:tcPr>
                </a:tc>
                <a:extLst>
                  <a:ext uri="{0D108BD9-81ED-4DB2-BD59-A6C34878D82A}">
                    <a16:rowId xmlns:a16="http://schemas.microsoft.com/office/drawing/2014/main" val="3551974880"/>
                  </a:ext>
                </a:extLst>
              </a:tr>
              <a:tr h="529992">
                <a:tc>
                  <a:txBody>
                    <a:bodyPr/>
                    <a:lstStyle/>
                    <a:p>
                      <a:pPr algn="ctr"/>
                      <a:r>
                        <a:rPr lang="en-US" sz="1400" b="0" i="0">
                          <a:solidFill>
                            <a:srgbClr val="51565E"/>
                          </a:solidFill>
                          <a:effectLst/>
                          <a:latin typeface="Times New Roman" panose="02020603050405020304" pitchFamily="18" charset="0"/>
                          <a:cs typeface="Times New Roman" panose="02020603050405020304" pitchFamily="18" charset="0"/>
                        </a:rPr>
                        <a:t>It mainly works with datasets and arrays.</a:t>
                      </a:r>
                    </a:p>
                  </a:txBody>
                  <a:tcPr marL="47642" marR="47642" marT="63523" marB="63523" anchor="ctr">
                    <a:lnL w="7620" cap="flat" cmpd="sng" algn="ctr">
                      <a:solidFill>
                        <a:srgbClr val="E6ECEF"/>
                      </a:solidFill>
                      <a:prstDash val="solid"/>
                      <a:round/>
                      <a:headEnd type="none" w="med" len="med"/>
                      <a:tailEnd type="none" w="med" len="med"/>
                    </a:lnL>
                    <a:lnR w="7620" cap="flat" cmpd="sng" algn="ctr">
                      <a:solidFill>
                        <a:srgbClr val="E6ECEF"/>
                      </a:solidFill>
                      <a:prstDash val="solid"/>
                      <a:round/>
                      <a:headEnd type="none" w="med" len="med"/>
                      <a:tailEnd type="none" w="med" len="med"/>
                    </a:lnR>
                    <a:lnT w="7620" cap="flat" cmpd="sng" algn="ctr">
                      <a:solidFill>
                        <a:srgbClr val="E6ECEF"/>
                      </a:solidFill>
                      <a:prstDash val="solid"/>
                      <a:round/>
                      <a:headEnd type="none" w="med" len="med"/>
                      <a:tailEnd type="none" w="med" len="med"/>
                    </a:lnT>
                    <a:lnB w="7620" cap="flat" cmpd="sng" algn="ctr">
                      <a:solidFill>
                        <a:srgbClr val="E6ECEF"/>
                      </a:solidFill>
                      <a:prstDash val="solid"/>
                      <a:round/>
                      <a:headEnd type="none" w="med" len="med"/>
                      <a:tailEnd type="none" w="med" len="med"/>
                    </a:lnB>
                    <a:solidFill>
                      <a:srgbClr val="FFFFFF"/>
                    </a:solidFill>
                  </a:tcPr>
                </a:tc>
                <a:tc>
                  <a:txBody>
                    <a:bodyPr/>
                    <a:lstStyle/>
                    <a:p>
                      <a:pPr algn="ctr"/>
                      <a:r>
                        <a:rPr lang="en-US" sz="1400" b="0" i="0" dirty="0">
                          <a:solidFill>
                            <a:srgbClr val="51565E"/>
                          </a:solidFill>
                          <a:effectLst/>
                          <a:latin typeface="Times New Roman" panose="02020603050405020304" pitchFamily="18" charset="0"/>
                          <a:cs typeface="Times New Roman" panose="02020603050405020304" pitchFamily="18" charset="0"/>
                        </a:rPr>
                        <a:t>It works with entire datasets.</a:t>
                      </a:r>
                    </a:p>
                  </a:txBody>
                  <a:tcPr marL="47642" marR="47642" marT="63523" marB="63523" anchor="ctr">
                    <a:lnL w="7620" cap="flat" cmpd="sng" algn="ctr">
                      <a:solidFill>
                        <a:srgbClr val="E6ECEF"/>
                      </a:solidFill>
                      <a:prstDash val="solid"/>
                      <a:round/>
                      <a:headEnd type="none" w="med" len="med"/>
                      <a:tailEnd type="none" w="med" len="med"/>
                    </a:lnL>
                    <a:lnR w="7620" cap="flat" cmpd="sng" algn="ctr">
                      <a:solidFill>
                        <a:srgbClr val="E6ECEF"/>
                      </a:solidFill>
                      <a:prstDash val="solid"/>
                      <a:round/>
                      <a:headEnd type="none" w="med" len="med"/>
                      <a:tailEnd type="none" w="med" len="med"/>
                    </a:lnR>
                    <a:lnT w="7620" cap="flat" cmpd="sng" algn="ctr">
                      <a:solidFill>
                        <a:srgbClr val="E6ECEF"/>
                      </a:solidFill>
                      <a:prstDash val="solid"/>
                      <a:round/>
                      <a:headEnd type="none" w="med" len="med"/>
                      <a:tailEnd type="none" w="med" len="med"/>
                    </a:lnT>
                    <a:lnB w="7620" cap="flat" cmpd="sng" algn="ctr">
                      <a:solidFill>
                        <a:srgbClr val="E6ECEF"/>
                      </a:solidFill>
                      <a:prstDash val="solid"/>
                      <a:round/>
                      <a:headEnd type="none" w="med" len="med"/>
                      <a:tailEnd type="none" w="med" len="med"/>
                    </a:lnB>
                    <a:solidFill>
                      <a:srgbClr val="FFFFFF"/>
                    </a:solidFill>
                  </a:tcPr>
                </a:tc>
                <a:extLst>
                  <a:ext uri="{0D108BD9-81ED-4DB2-BD59-A6C34878D82A}">
                    <a16:rowId xmlns:a16="http://schemas.microsoft.com/office/drawing/2014/main" val="3432071174"/>
                  </a:ext>
                </a:extLst>
              </a:tr>
              <a:tr h="1447283">
                <a:tc>
                  <a:txBody>
                    <a:bodyPr/>
                    <a:lstStyle/>
                    <a:p>
                      <a:pPr algn="ctr"/>
                      <a:r>
                        <a:rPr lang="en-US" sz="1400" b="0" i="0" dirty="0">
                          <a:solidFill>
                            <a:srgbClr val="51565E"/>
                          </a:solidFill>
                          <a:effectLst/>
                          <a:latin typeface="Times New Roman" panose="02020603050405020304" pitchFamily="18" charset="0"/>
                          <a:cs typeface="Times New Roman" panose="02020603050405020304" pitchFamily="18" charset="0"/>
                        </a:rPr>
                        <a:t>Seaborn is considerably more organized and functional than Matplotlib and treats the entire dataset as a solitary unit.</a:t>
                      </a:r>
                    </a:p>
                  </a:txBody>
                  <a:tcPr marL="47642" marR="47642" marT="63523" marB="63523" anchor="ctr">
                    <a:lnL w="7620" cap="flat" cmpd="sng" algn="ctr">
                      <a:solidFill>
                        <a:srgbClr val="E6ECEF"/>
                      </a:solidFill>
                      <a:prstDash val="solid"/>
                      <a:round/>
                      <a:headEnd type="none" w="med" len="med"/>
                      <a:tailEnd type="none" w="med" len="med"/>
                    </a:lnL>
                    <a:lnR w="7620" cap="flat" cmpd="sng" algn="ctr">
                      <a:solidFill>
                        <a:srgbClr val="E6ECEF"/>
                      </a:solidFill>
                      <a:prstDash val="solid"/>
                      <a:round/>
                      <a:headEnd type="none" w="med" len="med"/>
                      <a:tailEnd type="none" w="med" len="med"/>
                    </a:lnR>
                    <a:lnT w="7620" cap="flat" cmpd="sng" algn="ctr">
                      <a:solidFill>
                        <a:srgbClr val="E6ECEF"/>
                      </a:solidFill>
                      <a:prstDash val="solid"/>
                      <a:round/>
                      <a:headEnd type="none" w="med" len="med"/>
                      <a:tailEnd type="none" w="med" len="med"/>
                    </a:lnT>
                    <a:lnB w="7620" cap="flat" cmpd="sng" algn="ctr">
                      <a:solidFill>
                        <a:srgbClr val="E6ECEF"/>
                      </a:solidFill>
                      <a:prstDash val="solid"/>
                      <a:round/>
                      <a:headEnd type="none" w="med" len="med"/>
                      <a:tailEnd type="none" w="med" len="med"/>
                    </a:lnB>
                    <a:solidFill>
                      <a:srgbClr val="FFFFFF"/>
                    </a:solidFill>
                  </a:tcPr>
                </a:tc>
                <a:tc>
                  <a:txBody>
                    <a:bodyPr/>
                    <a:lstStyle/>
                    <a:p>
                      <a:pPr algn="ctr"/>
                      <a:r>
                        <a:rPr lang="en-US" sz="1400" b="0" i="0" dirty="0">
                          <a:solidFill>
                            <a:srgbClr val="51565E"/>
                          </a:solidFill>
                          <a:effectLst/>
                          <a:latin typeface="Times New Roman" panose="02020603050405020304" pitchFamily="18" charset="0"/>
                          <a:cs typeface="Times New Roman" panose="02020603050405020304" pitchFamily="18" charset="0"/>
                        </a:rPr>
                        <a:t>Matplotlib acts productively with data arrays and frames. It regards the aces and figures as objects.</a:t>
                      </a:r>
                    </a:p>
                  </a:txBody>
                  <a:tcPr marL="47642" marR="47642" marT="63523" marB="63523" anchor="ctr">
                    <a:lnL w="7620" cap="flat" cmpd="sng" algn="ctr">
                      <a:solidFill>
                        <a:srgbClr val="E6ECEF"/>
                      </a:solidFill>
                      <a:prstDash val="solid"/>
                      <a:round/>
                      <a:headEnd type="none" w="med" len="med"/>
                      <a:tailEnd type="none" w="med" len="med"/>
                    </a:lnL>
                    <a:lnR w="7620" cap="flat" cmpd="sng" algn="ctr">
                      <a:solidFill>
                        <a:srgbClr val="E6ECEF"/>
                      </a:solidFill>
                      <a:prstDash val="solid"/>
                      <a:round/>
                      <a:headEnd type="none" w="med" len="med"/>
                      <a:tailEnd type="none" w="med" len="med"/>
                    </a:lnR>
                    <a:lnT w="7620" cap="flat" cmpd="sng" algn="ctr">
                      <a:solidFill>
                        <a:srgbClr val="E6ECEF"/>
                      </a:solidFill>
                      <a:prstDash val="solid"/>
                      <a:round/>
                      <a:headEnd type="none" w="med" len="med"/>
                      <a:tailEnd type="none" w="med" len="med"/>
                    </a:lnT>
                    <a:lnB w="7620" cap="flat" cmpd="sng" algn="ctr">
                      <a:solidFill>
                        <a:srgbClr val="E6ECEF"/>
                      </a:solidFill>
                      <a:prstDash val="solid"/>
                      <a:round/>
                      <a:headEnd type="none" w="med" len="med"/>
                      <a:tailEnd type="none" w="med" len="med"/>
                    </a:lnB>
                    <a:solidFill>
                      <a:srgbClr val="FFFFFF"/>
                    </a:solidFill>
                  </a:tcPr>
                </a:tc>
                <a:extLst>
                  <a:ext uri="{0D108BD9-81ED-4DB2-BD59-A6C34878D82A}">
                    <a16:rowId xmlns:a16="http://schemas.microsoft.com/office/drawing/2014/main" val="1814382229"/>
                  </a:ext>
                </a:extLst>
              </a:tr>
              <a:tr h="1630743">
                <a:tc>
                  <a:txBody>
                    <a:bodyPr/>
                    <a:lstStyle/>
                    <a:p>
                      <a:pPr algn="ctr"/>
                      <a:r>
                        <a:rPr lang="en-US" sz="1400" b="0" i="0">
                          <a:solidFill>
                            <a:srgbClr val="51565E"/>
                          </a:solidFill>
                          <a:effectLst/>
                          <a:latin typeface="Times New Roman" panose="02020603050405020304" pitchFamily="18" charset="0"/>
                          <a:cs typeface="Times New Roman" panose="02020603050405020304" pitchFamily="18" charset="0"/>
                        </a:rPr>
                        <a:t>Seaborn has more inbuilt themes and is mainly used for statistical analysis.</a:t>
                      </a:r>
                    </a:p>
                  </a:txBody>
                  <a:tcPr marL="47642" marR="47642" marT="63523" marB="63523" anchor="ctr">
                    <a:lnL w="7620" cap="flat" cmpd="sng" algn="ctr">
                      <a:solidFill>
                        <a:srgbClr val="E6ECEF"/>
                      </a:solidFill>
                      <a:prstDash val="solid"/>
                      <a:round/>
                      <a:headEnd type="none" w="med" len="med"/>
                      <a:tailEnd type="none" w="med" len="med"/>
                    </a:lnL>
                    <a:lnR w="7620" cap="flat" cmpd="sng" algn="ctr">
                      <a:solidFill>
                        <a:srgbClr val="E6ECEF"/>
                      </a:solidFill>
                      <a:prstDash val="solid"/>
                      <a:round/>
                      <a:headEnd type="none" w="med" len="med"/>
                      <a:tailEnd type="none" w="med" len="med"/>
                    </a:lnR>
                    <a:lnT w="7620" cap="flat" cmpd="sng" algn="ctr">
                      <a:solidFill>
                        <a:srgbClr val="E6ECEF"/>
                      </a:solidFill>
                      <a:prstDash val="solid"/>
                      <a:round/>
                      <a:headEnd type="none" w="med" len="med"/>
                      <a:tailEnd type="none" w="med" len="med"/>
                    </a:lnT>
                    <a:lnB w="7620" cap="flat" cmpd="sng" algn="ctr">
                      <a:solidFill>
                        <a:srgbClr val="E6ECEF"/>
                      </a:solidFill>
                      <a:prstDash val="solid"/>
                      <a:round/>
                      <a:headEnd type="none" w="med" len="med"/>
                      <a:tailEnd type="none" w="med" len="med"/>
                    </a:lnB>
                    <a:solidFill>
                      <a:srgbClr val="FFFFFF"/>
                    </a:solidFill>
                  </a:tcPr>
                </a:tc>
                <a:tc>
                  <a:txBody>
                    <a:bodyPr/>
                    <a:lstStyle/>
                    <a:p>
                      <a:pPr algn="ctr"/>
                      <a:r>
                        <a:rPr lang="en-US" sz="1400" b="0" i="0" dirty="0">
                          <a:solidFill>
                            <a:srgbClr val="51565E"/>
                          </a:solidFill>
                          <a:effectLst/>
                          <a:latin typeface="Times New Roman" panose="02020603050405020304" pitchFamily="18" charset="0"/>
                          <a:cs typeface="Times New Roman" panose="02020603050405020304" pitchFamily="18" charset="0"/>
                        </a:rPr>
                        <a:t>Matplotlib is more customizable and pairs well with Pandas and </a:t>
                      </a:r>
                      <a:r>
                        <a:rPr lang="en-US" sz="1400" b="0" i="0" dirty="0" err="1">
                          <a:solidFill>
                            <a:srgbClr val="51565E"/>
                          </a:solidFill>
                          <a:effectLst/>
                          <a:latin typeface="Times New Roman" panose="02020603050405020304" pitchFamily="18" charset="0"/>
                          <a:cs typeface="Times New Roman" panose="02020603050405020304" pitchFamily="18" charset="0"/>
                        </a:rPr>
                        <a:t>Numpy</a:t>
                      </a:r>
                      <a:r>
                        <a:rPr lang="en-US" sz="1400" b="0" i="0" dirty="0">
                          <a:solidFill>
                            <a:srgbClr val="51565E"/>
                          </a:solidFill>
                          <a:effectLst/>
                          <a:latin typeface="Times New Roman" panose="02020603050405020304" pitchFamily="18" charset="0"/>
                          <a:cs typeface="Times New Roman" panose="02020603050405020304" pitchFamily="18" charset="0"/>
                        </a:rPr>
                        <a:t> for Exploratory Data Analysis.</a:t>
                      </a:r>
                    </a:p>
                  </a:txBody>
                  <a:tcPr marL="47642" marR="47642" marT="63523" marB="63523" anchor="ctr">
                    <a:lnL w="7620" cap="flat" cmpd="sng" algn="ctr">
                      <a:solidFill>
                        <a:srgbClr val="E6ECEF"/>
                      </a:solidFill>
                      <a:prstDash val="solid"/>
                      <a:round/>
                      <a:headEnd type="none" w="med" len="med"/>
                      <a:tailEnd type="none" w="med" len="med"/>
                    </a:lnL>
                    <a:lnR w="7620" cap="flat" cmpd="sng" algn="ctr">
                      <a:solidFill>
                        <a:srgbClr val="E6ECEF"/>
                      </a:solidFill>
                      <a:prstDash val="solid"/>
                      <a:round/>
                      <a:headEnd type="none" w="med" len="med"/>
                      <a:tailEnd type="none" w="med" len="med"/>
                    </a:lnR>
                    <a:lnT w="7620" cap="flat" cmpd="sng" algn="ctr">
                      <a:solidFill>
                        <a:srgbClr val="E6ECEF"/>
                      </a:solidFill>
                      <a:prstDash val="solid"/>
                      <a:round/>
                      <a:headEnd type="none" w="med" len="med"/>
                      <a:tailEnd type="none" w="med" len="med"/>
                    </a:lnT>
                    <a:lnB w="7620" cap="flat" cmpd="sng" algn="ctr">
                      <a:solidFill>
                        <a:srgbClr val="E6ECEF"/>
                      </a:solidFill>
                      <a:prstDash val="solid"/>
                      <a:round/>
                      <a:headEnd type="none" w="med" len="med"/>
                      <a:tailEnd type="none" w="med" len="med"/>
                    </a:lnB>
                    <a:solidFill>
                      <a:srgbClr val="FFFFFF"/>
                    </a:solidFill>
                  </a:tcPr>
                </a:tc>
                <a:extLst>
                  <a:ext uri="{0D108BD9-81ED-4DB2-BD59-A6C34878D82A}">
                    <a16:rowId xmlns:a16="http://schemas.microsoft.com/office/drawing/2014/main" val="718010530"/>
                  </a:ext>
                </a:extLst>
              </a:tr>
            </a:tbl>
          </a:graphicData>
        </a:graphic>
      </p:graphicFrame>
      <mc:AlternateContent xmlns:mc="http://schemas.openxmlformats.org/markup-compatibility/2006" xmlns:p14="http://schemas.microsoft.com/office/powerpoint/2010/main" xmlns:aink="http://schemas.microsoft.com/office/drawing/2016/ink">
        <mc:Choice Requires="p14 aink">
          <p:contentPart p14:bwMode="auto" r:id="rId2">
            <p14:nvContentPartPr>
              <p14:cNvPr id="9" name="Ink 8">
                <a:extLst>
                  <a:ext uri="{FF2B5EF4-FFF2-40B4-BE49-F238E27FC236}">
                    <a16:creationId xmlns:a16="http://schemas.microsoft.com/office/drawing/2014/main" id="{FA404339-0B57-BCBA-7FE0-769253C81524}"/>
                  </a:ext>
                </a:extLst>
              </p14:cNvPr>
              <p14:cNvContentPartPr/>
              <p14:nvPr/>
            </p14:nvContentPartPr>
            <p14:xfrm>
              <a:off x="7144221" y="627579"/>
              <a:ext cx="54720" cy="5812560"/>
            </p14:xfrm>
          </p:contentPart>
        </mc:Choice>
        <mc:Fallback xmlns="">
          <p:pic>
            <p:nvPicPr>
              <p:cNvPr id="9" name="Ink 8">
                <a:extLst>
                  <a:ext uri="{FF2B5EF4-FFF2-40B4-BE49-F238E27FC236}">
                    <a16:creationId xmlns:a16="http://schemas.microsoft.com/office/drawing/2014/main" id="{FA404339-0B57-BCBA-7FE0-769253C81524}"/>
                  </a:ext>
                </a:extLst>
              </p:cNvPr>
              <p:cNvPicPr/>
              <p:nvPr/>
            </p:nvPicPr>
            <p:blipFill>
              <a:blip r:embed="rId3"/>
              <a:stretch>
                <a:fillRect/>
              </a:stretch>
            </p:blipFill>
            <p:spPr>
              <a:xfrm>
                <a:off x="7135581" y="618579"/>
                <a:ext cx="72360" cy="5830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3" name="Ink 12">
                <a:extLst>
                  <a:ext uri="{FF2B5EF4-FFF2-40B4-BE49-F238E27FC236}">
                    <a16:creationId xmlns:a16="http://schemas.microsoft.com/office/drawing/2014/main" id="{4C8B7E4B-40F1-D90F-AC80-CEEADA0FCDD5}"/>
                  </a:ext>
                </a:extLst>
              </p14:cNvPr>
              <p14:cNvContentPartPr/>
              <p14:nvPr/>
            </p14:nvContentPartPr>
            <p14:xfrm>
              <a:off x="2250021" y="913419"/>
              <a:ext cx="9555840" cy="154080"/>
            </p14:xfrm>
          </p:contentPart>
        </mc:Choice>
        <mc:Fallback xmlns="">
          <p:pic>
            <p:nvPicPr>
              <p:cNvPr id="13" name="Ink 12">
                <a:extLst>
                  <a:ext uri="{FF2B5EF4-FFF2-40B4-BE49-F238E27FC236}">
                    <a16:creationId xmlns:a16="http://schemas.microsoft.com/office/drawing/2014/main" id="{4C8B7E4B-40F1-D90F-AC80-CEEADA0FCDD5}"/>
                  </a:ext>
                </a:extLst>
              </p:cNvPr>
              <p:cNvPicPr/>
              <p:nvPr/>
            </p:nvPicPr>
            <p:blipFill>
              <a:blip r:embed="rId5"/>
              <a:stretch>
                <a:fillRect/>
              </a:stretch>
            </p:blipFill>
            <p:spPr>
              <a:xfrm>
                <a:off x="2241021" y="904779"/>
                <a:ext cx="9573480" cy="171720"/>
              </a:xfrm>
              <a:prstGeom prst="rect">
                <a:avLst/>
              </a:prstGeom>
            </p:spPr>
          </p:pic>
        </mc:Fallback>
      </mc:AlternateContent>
    </p:spTree>
    <p:extLst>
      <p:ext uri="{BB962C8B-B14F-4D97-AF65-F5344CB8AC3E}">
        <p14:creationId xmlns:p14="http://schemas.microsoft.com/office/powerpoint/2010/main" val="3571225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EDAAC-1B4F-7433-B4B0-F031EF473D59}"/>
              </a:ext>
            </a:extLst>
          </p:cNvPr>
          <p:cNvSpPr>
            <a:spLocks noGrp="1"/>
          </p:cNvSpPr>
          <p:nvPr>
            <p:ph type="title"/>
          </p:nvPr>
        </p:nvSpPr>
        <p:spPr/>
        <p:txBody>
          <a:bodyPr/>
          <a:lstStyle/>
          <a:p>
            <a:r>
              <a:rPr lang="en-US" dirty="0"/>
              <a:t>Line Charts</a:t>
            </a:r>
            <a:endParaRPr lang="en-IN" dirty="0"/>
          </a:p>
        </p:txBody>
      </p:sp>
      <p:sp>
        <p:nvSpPr>
          <p:cNvPr id="3" name="Content Placeholder 2">
            <a:extLst>
              <a:ext uri="{FF2B5EF4-FFF2-40B4-BE49-F238E27FC236}">
                <a16:creationId xmlns:a16="http://schemas.microsoft.com/office/drawing/2014/main" id="{8C5ADE06-B7F9-C770-ACAB-1F296E553B4A}"/>
              </a:ext>
            </a:extLst>
          </p:cNvPr>
          <p:cNvSpPr>
            <a:spLocks noGrp="1"/>
          </p:cNvSpPr>
          <p:nvPr>
            <p:ph idx="1"/>
          </p:nvPr>
        </p:nvSpPr>
        <p:spPr/>
        <p:txBody>
          <a:bodyPr/>
          <a:lstStyle/>
          <a:p>
            <a:r>
              <a:rPr lang="en-US" sz="2000" dirty="0">
                <a:solidFill>
                  <a:srgbClr val="222222"/>
                </a:solidFill>
                <a:latin typeface="Times New Roman" panose="02020603050405020304" pitchFamily="18" charset="0"/>
                <a:cs typeface="Times New Roman" panose="02020603050405020304" pitchFamily="18" charset="0"/>
              </a:rPr>
              <a:t>A Line chart is a graph that represents information as a series of data points connected by a straight line. </a:t>
            </a:r>
          </a:p>
          <a:p>
            <a:r>
              <a:rPr lang="en-US" sz="2000" dirty="0">
                <a:solidFill>
                  <a:srgbClr val="222222"/>
                </a:solidFill>
                <a:latin typeface="Times New Roman" panose="02020603050405020304" pitchFamily="18" charset="0"/>
                <a:cs typeface="Times New Roman" panose="02020603050405020304" pitchFamily="18" charset="0"/>
              </a:rPr>
              <a:t>In line charts, each data point or marker is plotted and connected with a line or curve. </a:t>
            </a:r>
          </a:p>
          <a:p>
            <a:r>
              <a:rPr lang="en-US" sz="2000" dirty="0">
                <a:solidFill>
                  <a:srgbClr val="222222"/>
                </a:solidFill>
                <a:latin typeface="Times New Roman" panose="02020603050405020304" pitchFamily="18" charset="0"/>
                <a:cs typeface="Times New Roman" panose="02020603050405020304" pitchFamily="18" charset="0"/>
              </a:rPr>
              <a:t>Let's consider the apple yield (tons per hectare)  Let's plot a line graph using this data and see how the yield of apples changes over time. We start by importing Matplotlib and Seaborn.</a:t>
            </a:r>
          </a:p>
          <a:p>
            <a:endParaRPr lang="en-US" sz="2000" dirty="0">
              <a:solidFill>
                <a:srgbClr val="222222"/>
              </a:solidFill>
              <a:latin typeface="Times New Roman" panose="02020603050405020304" pitchFamily="18" charset="0"/>
              <a:cs typeface="Times New Roman" panose="02020603050405020304" pitchFamily="18" charset="0"/>
            </a:endParaRPr>
          </a:p>
          <a:p>
            <a:endParaRPr lang="en-IN" sz="2000" dirty="0">
              <a:solidFill>
                <a:srgbClr val="22222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D797450-1F72-6984-E6B9-F1A64095BBF9}"/>
              </a:ext>
            </a:extLst>
          </p:cNvPr>
          <p:cNvPicPr>
            <a:picLocks noChangeAspect="1"/>
          </p:cNvPicPr>
          <p:nvPr/>
        </p:nvPicPr>
        <p:blipFill>
          <a:blip r:embed="rId2"/>
          <a:stretch>
            <a:fillRect/>
          </a:stretch>
        </p:blipFill>
        <p:spPr>
          <a:xfrm>
            <a:off x="2877670" y="4065494"/>
            <a:ext cx="6302188" cy="960594"/>
          </a:xfrm>
          <a:prstGeom prst="rect">
            <a:avLst/>
          </a:prstGeom>
        </p:spPr>
      </p:pic>
    </p:spTree>
    <p:extLst>
      <p:ext uri="{BB962C8B-B14F-4D97-AF65-F5344CB8AC3E}">
        <p14:creationId xmlns:p14="http://schemas.microsoft.com/office/powerpoint/2010/main" val="14525520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75AD49-BC7D-19F2-F930-EA47143EA834}"/>
              </a:ext>
            </a:extLst>
          </p:cNvPr>
          <p:cNvPicPr>
            <a:picLocks noGrp="1" noChangeAspect="1"/>
          </p:cNvPicPr>
          <p:nvPr>
            <p:ph idx="1"/>
          </p:nvPr>
        </p:nvPicPr>
        <p:blipFill>
          <a:blip r:embed="rId2"/>
          <a:stretch>
            <a:fillRect/>
          </a:stretch>
        </p:blipFill>
        <p:spPr>
          <a:xfrm>
            <a:off x="2160495" y="608444"/>
            <a:ext cx="6470928" cy="4958244"/>
          </a:xfrm>
        </p:spPr>
      </p:pic>
    </p:spTree>
    <p:extLst>
      <p:ext uri="{BB962C8B-B14F-4D97-AF65-F5344CB8AC3E}">
        <p14:creationId xmlns:p14="http://schemas.microsoft.com/office/powerpoint/2010/main" val="3757569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02CD33-2DFC-ED82-F864-1BE89162CE64}"/>
              </a:ext>
            </a:extLst>
          </p:cNvPr>
          <p:cNvPicPr>
            <a:picLocks noGrp="1" noChangeAspect="1"/>
          </p:cNvPicPr>
          <p:nvPr>
            <p:ph idx="1"/>
          </p:nvPr>
        </p:nvPicPr>
        <p:blipFill>
          <a:blip r:embed="rId2"/>
          <a:stretch>
            <a:fillRect/>
          </a:stretch>
        </p:blipFill>
        <p:spPr>
          <a:xfrm>
            <a:off x="2922494" y="1482054"/>
            <a:ext cx="5961530" cy="4407741"/>
          </a:xfrm>
        </p:spPr>
      </p:pic>
      <p:sp>
        <p:nvSpPr>
          <p:cNvPr id="7" name="TextBox 6">
            <a:extLst>
              <a:ext uri="{FF2B5EF4-FFF2-40B4-BE49-F238E27FC236}">
                <a16:creationId xmlns:a16="http://schemas.microsoft.com/office/drawing/2014/main" id="{81715C1B-6F4E-8BEC-6831-0DF8B0A7B89C}"/>
              </a:ext>
            </a:extLst>
          </p:cNvPr>
          <p:cNvSpPr txBox="1"/>
          <p:nvPr/>
        </p:nvSpPr>
        <p:spPr>
          <a:xfrm>
            <a:off x="1111622" y="717194"/>
            <a:ext cx="9753601" cy="646331"/>
          </a:xfrm>
          <a:prstGeom prst="rect">
            <a:avLst/>
          </a:prstGeom>
          <a:noFill/>
        </p:spPr>
        <p:txBody>
          <a:bodyPr wrap="square">
            <a:spAutoFit/>
          </a:bodyPr>
          <a:lstStyle/>
          <a:p>
            <a:r>
              <a:rPr lang="en-US" dirty="0"/>
              <a:t>To better understand the graph and its purpose, we can add the x-axis values too.</a:t>
            </a:r>
          </a:p>
          <a:p>
            <a:endParaRPr lang="en-US" dirty="0"/>
          </a:p>
        </p:txBody>
      </p:sp>
    </p:spTree>
    <p:extLst>
      <p:ext uri="{BB962C8B-B14F-4D97-AF65-F5344CB8AC3E}">
        <p14:creationId xmlns:p14="http://schemas.microsoft.com/office/powerpoint/2010/main" val="36855044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4109F7-7074-A448-9544-D45F3A0512E3}"/>
              </a:ext>
            </a:extLst>
          </p:cNvPr>
          <p:cNvSpPr>
            <a:spLocks noGrp="1"/>
          </p:cNvSpPr>
          <p:nvPr>
            <p:ph idx="1"/>
          </p:nvPr>
        </p:nvSpPr>
        <p:spPr>
          <a:xfrm>
            <a:off x="748553" y="579530"/>
            <a:ext cx="10515600" cy="6000563"/>
          </a:xfrm>
        </p:spPr>
        <p:txBody>
          <a:bodyPr/>
          <a:lstStyle/>
          <a:p>
            <a:r>
              <a:rPr lang="en-US" sz="1800" dirty="0"/>
              <a:t>Let's add labels to the axes so that we can show what each axis represents.</a:t>
            </a:r>
          </a:p>
          <a:p>
            <a:pPr marL="0" indent="0">
              <a:buNone/>
            </a:pPr>
            <a:r>
              <a:rPr lang="en-US" sz="1800" dirty="0"/>
              <a:t> </a:t>
            </a:r>
            <a:r>
              <a:rPr lang="en-US" b="0" i="0" dirty="0">
                <a:solidFill>
                  <a:srgbClr val="51565E"/>
                </a:solidFill>
                <a:effectLst/>
                <a:latin typeface="Roboto" panose="02000000000000000000" pitchFamily="2" charset="0"/>
              </a:rPr>
              <a:t> </a:t>
            </a:r>
            <a:endParaRPr lang="en-IN" dirty="0"/>
          </a:p>
        </p:txBody>
      </p:sp>
      <p:pic>
        <p:nvPicPr>
          <p:cNvPr id="5" name="Picture 4">
            <a:extLst>
              <a:ext uri="{FF2B5EF4-FFF2-40B4-BE49-F238E27FC236}">
                <a16:creationId xmlns:a16="http://schemas.microsoft.com/office/drawing/2014/main" id="{2F15883A-F001-2CFD-A19D-4D49843A418E}"/>
              </a:ext>
            </a:extLst>
          </p:cNvPr>
          <p:cNvPicPr>
            <a:picLocks noChangeAspect="1"/>
          </p:cNvPicPr>
          <p:nvPr/>
        </p:nvPicPr>
        <p:blipFill>
          <a:blip r:embed="rId2"/>
          <a:stretch>
            <a:fillRect/>
          </a:stretch>
        </p:blipFill>
        <p:spPr>
          <a:xfrm>
            <a:off x="2429435" y="1192307"/>
            <a:ext cx="6705600" cy="5086164"/>
          </a:xfrm>
          <a:prstGeom prst="rect">
            <a:avLst/>
          </a:prstGeom>
        </p:spPr>
      </p:pic>
    </p:spTree>
    <p:extLst>
      <p:ext uri="{BB962C8B-B14F-4D97-AF65-F5344CB8AC3E}">
        <p14:creationId xmlns:p14="http://schemas.microsoft.com/office/powerpoint/2010/main" val="20487306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A4F20E-D9A6-2BDA-A25E-F8449ABD20FC}"/>
              </a:ext>
            </a:extLst>
          </p:cNvPr>
          <p:cNvSpPr>
            <a:spLocks noGrp="1"/>
          </p:cNvSpPr>
          <p:nvPr>
            <p:ph idx="1"/>
          </p:nvPr>
        </p:nvSpPr>
        <p:spPr>
          <a:xfrm>
            <a:off x="838200" y="690282"/>
            <a:ext cx="10515600" cy="5486681"/>
          </a:xfrm>
        </p:spPr>
        <p:txBody>
          <a:bodyPr/>
          <a:lstStyle/>
          <a:p>
            <a:r>
              <a:rPr lang="en-US" sz="1800" dirty="0"/>
              <a:t>To plot multiple datasets on the same graph, just use the </a:t>
            </a:r>
            <a:r>
              <a:rPr lang="en-US" sz="1800" dirty="0" err="1"/>
              <a:t>plt.plot</a:t>
            </a:r>
            <a:r>
              <a:rPr lang="en-US" sz="1800" dirty="0"/>
              <a:t> function once for each dataset. Let's use this to compare the yields of apples vs. oranges on the same graph.</a:t>
            </a:r>
          </a:p>
          <a:p>
            <a:endParaRPr lang="en-IN" sz="1800" dirty="0"/>
          </a:p>
        </p:txBody>
      </p:sp>
      <p:pic>
        <p:nvPicPr>
          <p:cNvPr id="5" name="Picture 4">
            <a:extLst>
              <a:ext uri="{FF2B5EF4-FFF2-40B4-BE49-F238E27FC236}">
                <a16:creationId xmlns:a16="http://schemas.microsoft.com/office/drawing/2014/main" id="{D84A6422-E220-5181-D3F4-ECD56E85F09E}"/>
              </a:ext>
            </a:extLst>
          </p:cNvPr>
          <p:cNvPicPr>
            <a:picLocks noChangeAspect="1"/>
          </p:cNvPicPr>
          <p:nvPr/>
        </p:nvPicPr>
        <p:blipFill>
          <a:blip r:embed="rId2"/>
          <a:stretch>
            <a:fillRect/>
          </a:stretch>
        </p:blipFill>
        <p:spPr>
          <a:xfrm>
            <a:off x="1873625" y="1420955"/>
            <a:ext cx="7849810" cy="4961915"/>
          </a:xfrm>
          <a:prstGeom prst="rect">
            <a:avLst/>
          </a:prstGeom>
        </p:spPr>
      </p:pic>
    </p:spTree>
    <p:extLst>
      <p:ext uri="{BB962C8B-B14F-4D97-AF65-F5344CB8AC3E}">
        <p14:creationId xmlns:p14="http://schemas.microsoft.com/office/powerpoint/2010/main" val="27059382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23DDEC-987E-6FF4-56EE-BF9594775029}"/>
              </a:ext>
            </a:extLst>
          </p:cNvPr>
          <p:cNvSpPr>
            <a:spLocks noGrp="1"/>
          </p:cNvSpPr>
          <p:nvPr>
            <p:ph idx="1"/>
          </p:nvPr>
        </p:nvSpPr>
        <p:spPr>
          <a:xfrm>
            <a:off x="838200" y="439271"/>
            <a:ext cx="10515600" cy="5737692"/>
          </a:xfrm>
        </p:spPr>
        <p:txBody>
          <a:bodyPr/>
          <a:lstStyle/>
          <a:p>
            <a:r>
              <a:rPr lang="en-US" sz="1800" dirty="0"/>
              <a:t>We can add a legend which tells us what each line in our graph means. To understand what we are plotting, we can add a title to our graph.</a:t>
            </a:r>
          </a:p>
          <a:p>
            <a:endParaRPr lang="en-IN" sz="1800" dirty="0"/>
          </a:p>
        </p:txBody>
      </p:sp>
      <p:pic>
        <p:nvPicPr>
          <p:cNvPr id="5" name="Picture 4">
            <a:extLst>
              <a:ext uri="{FF2B5EF4-FFF2-40B4-BE49-F238E27FC236}">
                <a16:creationId xmlns:a16="http://schemas.microsoft.com/office/drawing/2014/main" id="{55352366-3ADB-01CC-B707-9A5ED54340AC}"/>
              </a:ext>
            </a:extLst>
          </p:cNvPr>
          <p:cNvPicPr>
            <a:picLocks noChangeAspect="1"/>
          </p:cNvPicPr>
          <p:nvPr/>
        </p:nvPicPr>
        <p:blipFill>
          <a:blip r:embed="rId2"/>
          <a:stretch>
            <a:fillRect/>
          </a:stretch>
        </p:blipFill>
        <p:spPr>
          <a:xfrm>
            <a:off x="1918447" y="1272352"/>
            <a:ext cx="7243481" cy="5253953"/>
          </a:xfrm>
          <a:prstGeom prst="rect">
            <a:avLst/>
          </a:prstGeom>
        </p:spPr>
      </p:pic>
    </p:spTree>
    <p:extLst>
      <p:ext uri="{BB962C8B-B14F-4D97-AF65-F5344CB8AC3E}">
        <p14:creationId xmlns:p14="http://schemas.microsoft.com/office/powerpoint/2010/main" val="10710760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3C679-0878-5CC1-3100-760EA175D8D2}"/>
              </a:ext>
            </a:extLst>
          </p:cNvPr>
          <p:cNvSpPr>
            <a:spLocks noGrp="1"/>
          </p:cNvSpPr>
          <p:nvPr>
            <p:ph type="title"/>
          </p:nvPr>
        </p:nvSpPr>
        <p:spPr/>
        <p:txBody>
          <a:bodyPr/>
          <a:lstStyle/>
          <a:p>
            <a:r>
              <a:rPr lang="en-US" dirty="0"/>
              <a:t>Bar Graphs</a:t>
            </a:r>
            <a:endParaRPr lang="en-IN" dirty="0"/>
          </a:p>
        </p:txBody>
      </p:sp>
      <p:sp>
        <p:nvSpPr>
          <p:cNvPr id="3" name="Content Placeholder 2">
            <a:extLst>
              <a:ext uri="{FF2B5EF4-FFF2-40B4-BE49-F238E27FC236}">
                <a16:creationId xmlns:a16="http://schemas.microsoft.com/office/drawing/2014/main" id="{EF0B247D-7BDA-805A-1D8E-EC149B2C1D06}"/>
              </a:ext>
            </a:extLst>
          </p:cNvPr>
          <p:cNvSpPr>
            <a:spLocks noGrp="1"/>
          </p:cNvSpPr>
          <p:nvPr>
            <p:ph idx="1"/>
          </p:nvPr>
        </p:nvSpPr>
        <p:spPr/>
        <p:txBody>
          <a:bodyPr/>
          <a:lstStyle/>
          <a:p>
            <a:pPr marL="419100" indent="-407034" algn="just">
              <a:buSzPct val="84848"/>
              <a:buFont typeface="Arial MT"/>
              <a:buChar char="•"/>
            </a:pPr>
            <a:r>
              <a:rPr lang="en-US" dirty="0">
                <a:latin typeface="Times New Roman"/>
                <a:cs typeface="Times New Roman"/>
              </a:rPr>
              <a:t>When you have categorical data, you can represent it with a bar graph. A bar graph plots data with the help of bars, which represent value on the y-axis and category on the x-axis. Bar graphs use bars with varying heights to show the data which belongs to a specific category.</a:t>
            </a:r>
            <a:endParaRPr lang="en-IN" dirty="0">
              <a:latin typeface="Times New Roman"/>
              <a:cs typeface="Times New Roman"/>
            </a:endParaRPr>
          </a:p>
        </p:txBody>
      </p:sp>
    </p:spTree>
    <p:extLst>
      <p:ext uri="{BB962C8B-B14F-4D97-AF65-F5344CB8AC3E}">
        <p14:creationId xmlns:p14="http://schemas.microsoft.com/office/powerpoint/2010/main" val="8166551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BD92904-9A18-E798-47C0-05C2AC423B7C}"/>
              </a:ext>
            </a:extLst>
          </p:cNvPr>
          <p:cNvPicPr>
            <a:picLocks noGrp="1" noChangeAspect="1"/>
          </p:cNvPicPr>
          <p:nvPr>
            <p:ph idx="1"/>
          </p:nvPr>
        </p:nvPicPr>
        <p:blipFill>
          <a:blip r:embed="rId2"/>
          <a:stretch>
            <a:fillRect/>
          </a:stretch>
        </p:blipFill>
        <p:spPr>
          <a:xfrm>
            <a:off x="1685366" y="448236"/>
            <a:ext cx="7871010" cy="6006352"/>
          </a:xfrm>
        </p:spPr>
      </p:pic>
    </p:spTree>
    <p:extLst>
      <p:ext uri="{BB962C8B-B14F-4D97-AF65-F5344CB8AC3E}">
        <p14:creationId xmlns:p14="http://schemas.microsoft.com/office/powerpoint/2010/main" val="2027342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1BB18-B4DD-A48E-4E10-1E2FB5FC52C3}"/>
              </a:ext>
            </a:extLst>
          </p:cNvPr>
          <p:cNvSpPr>
            <a:spLocks noGrp="1"/>
          </p:cNvSpPr>
          <p:nvPr>
            <p:ph type="title"/>
          </p:nvPr>
        </p:nvSpPr>
        <p:spPr/>
        <p:txBody>
          <a:bodyPr/>
          <a:lstStyle/>
          <a:p>
            <a:r>
              <a:rPr lang="en-IN" dirty="0"/>
              <a:t>Histogram</a:t>
            </a:r>
          </a:p>
        </p:txBody>
      </p:sp>
      <p:sp>
        <p:nvSpPr>
          <p:cNvPr id="3" name="Content Placeholder 2">
            <a:extLst>
              <a:ext uri="{FF2B5EF4-FFF2-40B4-BE49-F238E27FC236}">
                <a16:creationId xmlns:a16="http://schemas.microsoft.com/office/drawing/2014/main" id="{36448F18-24D0-6EE1-0809-874E67678BE2}"/>
              </a:ext>
            </a:extLst>
          </p:cNvPr>
          <p:cNvSpPr>
            <a:spLocks noGrp="1"/>
          </p:cNvSpPr>
          <p:nvPr>
            <p:ph idx="1"/>
          </p:nvPr>
        </p:nvSpPr>
        <p:spPr/>
        <p:txBody>
          <a:bodyPr/>
          <a:lstStyle/>
          <a:p>
            <a:r>
              <a:rPr lang="en-US" dirty="0">
                <a:latin typeface="Times New Roman"/>
                <a:cs typeface="Times New Roman"/>
              </a:rPr>
              <a:t>A Histogram is a bar representation of data  that varies over a range. </a:t>
            </a:r>
          </a:p>
          <a:p>
            <a:r>
              <a:rPr lang="en-US" dirty="0">
                <a:latin typeface="Times New Roman"/>
                <a:cs typeface="Times New Roman"/>
              </a:rPr>
              <a:t>It plots the height of the data belonging to a range along the y-axis and the range along the x-axis. </a:t>
            </a:r>
          </a:p>
          <a:p>
            <a:r>
              <a:rPr lang="en-US" dirty="0">
                <a:latin typeface="Times New Roman"/>
                <a:cs typeface="Times New Roman"/>
              </a:rPr>
              <a:t>Histograms are used to plot data over a range of values. </a:t>
            </a:r>
          </a:p>
          <a:p>
            <a:r>
              <a:rPr lang="en-US" dirty="0">
                <a:latin typeface="Times New Roman"/>
                <a:cs typeface="Times New Roman"/>
              </a:rPr>
              <a:t>They use a bar representation to show the data belonging to each range. </a:t>
            </a:r>
          </a:p>
          <a:p>
            <a:r>
              <a:rPr lang="en-US" dirty="0">
                <a:latin typeface="Times New Roman"/>
                <a:cs typeface="Times New Roman"/>
              </a:rPr>
              <a:t>Let's again use the ‘Iris’ data which contains information about flowers to plot histograms.</a:t>
            </a:r>
            <a:endParaRPr lang="en-IN" dirty="0">
              <a:latin typeface="Times New Roman"/>
              <a:cs typeface="Times New Roman"/>
            </a:endParaRPr>
          </a:p>
        </p:txBody>
      </p:sp>
    </p:spTree>
    <p:extLst>
      <p:ext uri="{BB962C8B-B14F-4D97-AF65-F5344CB8AC3E}">
        <p14:creationId xmlns:p14="http://schemas.microsoft.com/office/powerpoint/2010/main" val="4239128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E5D9B-A63D-D67E-89A8-5A36B3B893FC}"/>
              </a:ext>
            </a:extLst>
          </p:cNvPr>
          <p:cNvSpPr>
            <a:spLocks noGrp="1"/>
          </p:cNvSpPr>
          <p:nvPr>
            <p:ph type="title"/>
          </p:nvPr>
        </p:nvSpPr>
        <p:spPr/>
        <p:txBody>
          <a:bodyPr/>
          <a:lstStyle/>
          <a:p>
            <a:r>
              <a:rPr lang="en-IN" dirty="0"/>
              <a:t>Datatypes in Python</a:t>
            </a:r>
          </a:p>
        </p:txBody>
      </p:sp>
      <p:sp>
        <p:nvSpPr>
          <p:cNvPr id="3" name="Content Placeholder 2">
            <a:extLst>
              <a:ext uri="{FF2B5EF4-FFF2-40B4-BE49-F238E27FC236}">
                <a16:creationId xmlns:a16="http://schemas.microsoft.com/office/drawing/2014/main" id="{EFA1C1A7-32EA-3D24-4C3F-91CD7979A815}"/>
              </a:ext>
            </a:extLst>
          </p:cNvPr>
          <p:cNvSpPr>
            <a:spLocks noGrp="1"/>
          </p:cNvSpPr>
          <p:nvPr>
            <p:ph idx="1"/>
          </p:nvPr>
        </p:nvSpPr>
        <p:spPr>
          <a:xfrm>
            <a:off x="838200" y="1493930"/>
            <a:ext cx="10515600" cy="4835152"/>
          </a:xfrm>
        </p:spPr>
        <p:txBody>
          <a:bodyPr>
            <a:normAutofit fontScale="92500" lnSpcReduction="20000"/>
          </a:bodyPr>
          <a:lstStyle/>
          <a:p>
            <a:r>
              <a:rPr lang="en-IN" dirty="0"/>
              <a:t>Numbers – integer, floating point and complex number </a:t>
            </a:r>
          </a:p>
          <a:p>
            <a:pPr lvl="1"/>
            <a:r>
              <a:rPr lang="en-IN" dirty="0"/>
              <a:t>Python doesn't have upper bound of integers like C or C++</a:t>
            </a:r>
          </a:p>
          <a:p>
            <a:r>
              <a:rPr lang="en-IN" dirty="0"/>
              <a:t>Strings – can be enclosed in single or double quotes</a:t>
            </a:r>
          </a:p>
          <a:p>
            <a:r>
              <a:rPr lang="en-IN" dirty="0"/>
              <a:t>Boolean – either of the two keywords True or False</a:t>
            </a:r>
          </a:p>
          <a:p>
            <a:r>
              <a:rPr lang="en-IN" dirty="0"/>
              <a:t>List – like an array</a:t>
            </a:r>
          </a:p>
          <a:p>
            <a:pPr lvl="1"/>
            <a:r>
              <a:rPr lang="en-IN" dirty="0"/>
              <a:t>Contains similar type or different types of elements</a:t>
            </a:r>
          </a:p>
          <a:p>
            <a:pPr lvl="1"/>
            <a:r>
              <a:rPr lang="en-IN" dirty="0"/>
              <a:t>It is an ordered sequence, where each value can be fetched using index value</a:t>
            </a:r>
          </a:p>
          <a:p>
            <a:pPr lvl="1"/>
            <a:r>
              <a:rPr lang="en-IN" dirty="0"/>
              <a:t>All the elements are enclosed in square brackets and separating each value using comma</a:t>
            </a:r>
          </a:p>
          <a:p>
            <a:pPr lvl="1"/>
            <a:r>
              <a:rPr lang="en-IN" dirty="0">
                <a:solidFill>
                  <a:schemeClr val="accent2">
                    <a:lumMod val="75000"/>
                  </a:schemeClr>
                </a:solidFill>
              </a:rPr>
              <a:t>Ex. Mylist1 = [“</a:t>
            </a:r>
            <a:r>
              <a:rPr lang="en-IN" dirty="0" err="1">
                <a:solidFill>
                  <a:schemeClr val="accent2">
                    <a:lumMod val="75000"/>
                  </a:schemeClr>
                </a:solidFill>
              </a:rPr>
              <a:t>abc</a:t>
            </a:r>
            <a:r>
              <a:rPr lang="en-IN" dirty="0">
                <a:solidFill>
                  <a:schemeClr val="accent2">
                    <a:lumMod val="75000"/>
                  </a:schemeClr>
                </a:solidFill>
              </a:rPr>
              <a:t>”, “def”, “</a:t>
            </a:r>
            <a:r>
              <a:rPr lang="en-IN" dirty="0" err="1">
                <a:solidFill>
                  <a:schemeClr val="accent2">
                    <a:lumMod val="75000"/>
                  </a:schemeClr>
                </a:solidFill>
              </a:rPr>
              <a:t>xyz</a:t>
            </a:r>
            <a:r>
              <a:rPr lang="en-IN" dirty="0">
                <a:solidFill>
                  <a:schemeClr val="accent2">
                    <a:lumMod val="75000"/>
                  </a:schemeClr>
                </a:solidFill>
              </a:rPr>
              <a:t>”, 20, 50.5 ]</a:t>
            </a:r>
          </a:p>
          <a:p>
            <a:pPr lvl="1"/>
            <a:r>
              <a:rPr lang="en-IN" dirty="0">
                <a:solidFill>
                  <a:schemeClr val="accent2">
                    <a:lumMod val="75000"/>
                  </a:schemeClr>
                </a:solidFill>
              </a:rPr>
              <a:t>Print(Mylist1)</a:t>
            </a:r>
          </a:p>
          <a:p>
            <a:r>
              <a:rPr lang="en-IN" dirty="0"/>
              <a:t>Tuples</a:t>
            </a:r>
          </a:p>
          <a:p>
            <a:r>
              <a:rPr lang="en-IN" dirty="0"/>
              <a:t>Dictionary</a:t>
            </a:r>
          </a:p>
        </p:txBody>
      </p:sp>
    </p:spTree>
    <p:extLst>
      <p:ext uri="{BB962C8B-B14F-4D97-AF65-F5344CB8AC3E}">
        <p14:creationId xmlns:p14="http://schemas.microsoft.com/office/powerpoint/2010/main" val="16498377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98EA8C7-29DD-02CF-2F7B-D328078CEA5D}"/>
              </a:ext>
            </a:extLst>
          </p:cNvPr>
          <p:cNvPicPr>
            <a:picLocks noGrp="1" noChangeAspect="1"/>
          </p:cNvPicPr>
          <p:nvPr>
            <p:ph idx="1"/>
          </p:nvPr>
        </p:nvPicPr>
        <p:blipFill>
          <a:blip r:embed="rId2"/>
          <a:stretch>
            <a:fillRect/>
          </a:stretch>
        </p:blipFill>
        <p:spPr>
          <a:xfrm>
            <a:off x="1783976" y="976351"/>
            <a:ext cx="7315199" cy="1013814"/>
          </a:xfrm>
        </p:spPr>
      </p:pic>
      <p:pic>
        <p:nvPicPr>
          <p:cNvPr id="7" name="Picture 6">
            <a:extLst>
              <a:ext uri="{FF2B5EF4-FFF2-40B4-BE49-F238E27FC236}">
                <a16:creationId xmlns:a16="http://schemas.microsoft.com/office/drawing/2014/main" id="{45FE6981-8E9A-0B7C-85D0-570603DC6374}"/>
              </a:ext>
            </a:extLst>
          </p:cNvPr>
          <p:cNvPicPr>
            <a:picLocks noChangeAspect="1"/>
          </p:cNvPicPr>
          <p:nvPr/>
        </p:nvPicPr>
        <p:blipFill>
          <a:blip r:embed="rId3"/>
          <a:stretch>
            <a:fillRect/>
          </a:stretch>
        </p:blipFill>
        <p:spPr>
          <a:xfrm>
            <a:off x="3195518" y="2384222"/>
            <a:ext cx="4061812" cy="3398815"/>
          </a:xfrm>
          <a:prstGeom prst="rect">
            <a:avLst/>
          </a:prstGeom>
        </p:spPr>
      </p:pic>
    </p:spTree>
    <p:extLst>
      <p:ext uri="{BB962C8B-B14F-4D97-AF65-F5344CB8AC3E}">
        <p14:creationId xmlns:p14="http://schemas.microsoft.com/office/powerpoint/2010/main" val="3521590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9C6D0-AFEA-23B4-8D72-847958EB4DA6}"/>
              </a:ext>
            </a:extLst>
          </p:cNvPr>
          <p:cNvSpPr>
            <a:spLocks noGrp="1"/>
          </p:cNvSpPr>
          <p:nvPr>
            <p:ph type="title"/>
          </p:nvPr>
        </p:nvSpPr>
        <p:spPr/>
        <p:txBody>
          <a:bodyPr/>
          <a:lstStyle/>
          <a:p>
            <a:r>
              <a:rPr lang="en-IN" dirty="0"/>
              <a:t>Scatter Plot</a:t>
            </a:r>
          </a:p>
        </p:txBody>
      </p:sp>
      <p:sp>
        <p:nvSpPr>
          <p:cNvPr id="3" name="Content Placeholder 2">
            <a:extLst>
              <a:ext uri="{FF2B5EF4-FFF2-40B4-BE49-F238E27FC236}">
                <a16:creationId xmlns:a16="http://schemas.microsoft.com/office/drawing/2014/main" id="{16179BB2-8473-50C0-19D5-C924C52CFFCA}"/>
              </a:ext>
            </a:extLst>
          </p:cNvPr>
          <p:cNvSpPr>
            <a:spLocks noGrp="1"/>
          </p:cNvSpPr>
          <p:nvPr>
            <p:ph idx="1"/>
          </p:nvPr>
        </p:nvSpPr>
        <p:spPr/>
        <p:txBody>
          <a:bodyPr/>
          <a:lstStyle/>
          <a:p>
            <a:pPr algn="just"/>
            <a:r>
              <a:rPr lang="en-US" dirty="0">
                <a:latin typeface="Times New Roman"/>
                <a:cs typeface="Times New Roman"/>
              </a:rPr>
              <a:t>Scatter plots are used when we have to plot two or more variables present at different coordinates. </a:t>
            </a:r>
          </a:p>
          <a:p>
            <a:pPr algn="just"/>
            <a:r>
              <a:rPr lang="en-US" dirty="0">
                <a:latin typeface="Times New Roman"/>
                <a:cs typeface="Times New Roman"/>
              </a:rPr>
              <a:t>The data is scattered all over the graph and is not confined to a range. Two or more variables are plotted in a Scatter Plot, with each variable being represented by a different color. </a:t>
            </a:r>
          </a:p>
          <a:p>
            <a:pPr algn="just"/>
            <a:r>
              <a:rPr lang="en-US" dirty="0">
                <a:latin typeface="Times New Roman"/>
                <a:cs typeface="Times New Roman"/>
              </a:rPr>
              <a:t>Let's use the ‘Iris’ dataset to plot a Scatter Plot.</a:t>
            </a:r>
          </a:p>
          <a:p>
            <a:pPr marL="0" indent="0">
              <a:buNone/>
            </a:pPr>
            <a:br>
              <a:rPr lang="en-US" dirty="0"/>
            </a:br>
            <a:endParaRPr lang="en-IN" dirty="0"/>
          </a:p>
        </p:txBody>
      </p:sp>
    </p:spTree>
    <p:extLst>
      <p:ext uri="{BB962C8B-B14F-4D97-AF65-F5344CB8AC3E}">
        <p14:creationId xmlns:p14="http://schemas.microsoft.com/office/powerpoint/2010/main" val="42699728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CA1EF3A-89EB-43B0-F05C-82D96DCBEC5D}"/>
              </a:ext>
            </a:extLst>
          </p:cNvPr>
          <p:cNvPicPr>
            <a:picLocks noGrp="1" noChangeAspect="1"/>
          </p:cNvPicPr>
          <p:nvPr>
            <p:ph idx="1"/>
          </p:nvPr>
        </p:nvPicPr>
        <p:blipFill>
          <a:blip r:embed="rId2"/>
          <a:stretch>
            <a:fillRect/>
          </a:stretch>
        </p:blipFill>
        <p:spPr>
          <a:xfrm>
            <a:off x="1425388" y="295836"/>
            <a:ext cx="6866964" cy="4338549"/>
          </a:xfrm>
        </p:spPr>
      </p:pic>
      <p:pic>
        <p:nvPicPr>
          <p:cNvPr id="7" name="Picture 6">
            <a:extLst>
              <a:ext uri="{FF2B5EF4-FFF2-40B4-BE49-F238E27FC236}">
                <a16:creationId xmlns:a16="http://schemas.microsoft.com/office/drawing/2014/main" id="{BCB7BE36-48F7-0B80-89C8-84E31DE3AD65}"/>
              </a:ext>
            </a:extLst>
          </p:cNvPr>
          <p:cNvPicPr>
            <a:picLocks noChangeAspect="1"/>
          </p:cNvPicPr>
          <p:nvPr/>
        </p:nvPicPr>
        <p:blipFill>
          <a:blip r:embed="rId3"/>
          <a:stretch>
            <a:fillRect/>
          </a:stretch>
        </p:blipFill>
        <p:spPr>
          <a:xfrm>
            <a:off x="1827701" y="5370047"/>
            <a:ext cx="5245452" cy="815411"/>
          </a:xfrm>
          <a:prstGeom prst="rect">
            <a:avLst/>
          </a:prstGeom>
        </p:spPr>
      </p:pic>
      <p:sp>
        <p:nvSpPr>
          <p:cNvPr id="8" name="Arrow: Curved Up 7">
            <a:extLst>
              <a:ext uri="{FF2B5EF4-FFF2-40B4-BE49-F238E27FC236}">
                <a16:creationId xmlns:a16="http://schemas.microsoft.com/office/drawing/2014/main" id="{E7D8D5DC-BD9D-82A5-3F39-25680AEA3BFB}"/>
              </a:ext>
            </a:extLst>
          </p:cNvPr>
          <p:cNvSpPr/>
          <p:nvPr/>
        </p:nvSpPr>
        <p:spPr>
          <a:xfrm>
            <a:off x="7225553" y="5593976"/>
            <a:ext cx="1497106" cy="681318"/>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TextBox 8">
            <a:extLst>
              <a:ext uri="{FF2B5EF4-FFF2-40B4-BE49-F238E27FC236}">
                <a16:creationId xmlns:a16="http://schemas.microsoft.com/office/drawing/2014/main" id="{79F182CF-2781-43B6-137F-72D6A387F804}"/>
              </a:ext>
            </a:extLst>
          </p:cNvPr>
          <p:cNvSpPr txBox="1"/>
          <p:nvPr/>
        </p:nvSpPr>
        <p:spPr>
          <a:xfrm>
            <a:off x="8928847" y="4661557"/>
            <a:ext cx="2698377" cy="923330"/>
          </a:xfrm>
          <a:prstGeom prst="rect">
            <a:avLst/>
          </a:prstGeom>
          <a:noFill/>
        </p:spPr>
        <p:txBody>
          <a:bodyPr wrap="square" rtlCol="0">
            <a:spAutoFit/>
          </a:bodyPr>
          <a:lstStyle/>
          <a:p>
            <a:r>
              <a:rPr lang="en-US" b="0" i="0">
                <a:solidFill>
                  <a:srgbClr val="51565E"/>
                </a:solidFill>
                <a:effectLst/>
                <a:latin typeface="Roboto" panose="02000000000000000000" pitchFamily="2" charset="0"/>
              </a:rPr>
              <a:t>First, let’s see how many different species of flowers we have.</a:t>
            </a:r>
            <a:endParaRPr lang="en-IN" dirty="0"/>
          </a:p>
        </p:txBody>
      </p:sp>
    </p:spTree>
    <p:extLst>
      <p:ext uri="{BB962C8B-B14F-4D97-AF65-F5344CB8AC3E}">
        <p14:creationId xmlns:p14="http://schemas.microsoft.com/office/powerpoint/2010/main" val="10467455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6C1F9BF-8034-1B28-9116-F5ECC8EF5329}"/>
              </a:ext>
            </a:extLst>
          </p:cNvPr>
          <p:cNvPicPr>
            <a:picLocks noGrp="1" noChangeAspect="1"/>
          </p:cNvPicPr>
          <p:nvPr>
            <p:ph idx="1"/>
          </p:nvPr>
        </p:nvPicPr>
        <p:blipFill>
          <a:blip r:embed="rId2"/>
          <a:stretch>
            <a:fillRect/>
          </a:stretch>
        </p:blipFill>
        <p:spPr>
          <a:xfrm>
            <a:off x="2776314" y="1282859"/>
            <a:ext cx="6424217" cy="4069071"/>
          </a:xfrm>
        </p:spPr>
      </p:pic>
    </p:spTree>
    <p:extLst>
      <p:ext uri="{BB962C8B-B14F-4D97-AF65-F5344CB8AC3E}">
        <p14:creationId xmlns:p14="http://schemas.microsoft.com/office/powerpoint/2010/main" val="15277513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5928-7B6B-71D4-CDE7-FA9F507F8AD4}"/>
              </a:ext>
            </a:extLst>
          </p:cNvPr>
          <p:cNvSpPr>
            <a:spLocks noGrp="1"/>
          </p:cNvSpPr>
          <p:nvPr>
            <p:ph type="title"/>
          </p:nvPr>
        </p:nvSpPr>
        <p:spPr/>
        <p:txBody>
          <a:bodyPr/>
          <a:lstStyle/>
          <a:p>
            <a:r>
              <a:rPr lang="en-IN" dirty="0"/>
              <a:t>Heatmaps</a:t>
            </a:r>
          </a:p>
        </p:txBody>
      </p:sp>
      <p:sp>
        <p:nvSpPr>
          <p:cNvPr id="3" name="Content Placeholder 2">
            <a:extLst>
              <a:ext uri="{FF2B5EF4-FFF2-40B4-BE49-F238E27FC236}">
                <a16:creationId xmlns:a16="http://schemas.microsoft.com/office/drawing/2014/main" id="{BB30F338-D382-6F4B-BBCD-AB8E2750B1C3}"/>
              </a:ext>
            </a:extLst>
          </p:cNvPr>
          <p:cNvSpPr>
            <a:spLocks noGrp="1"/>
          </p:cNvSpPr>
          <p:nvPr>
            <p:ph idx="1"/>
          </p:nvPr>
        </p:nvSpPr>
        <p:spPr/>
        <p:txBody>
          <a:bodyPr/>
          <a:lstStyle/>
          <a:p>
            <a:pPr algn="just"/>
            <a:r>
              <a:rPr lang="en-US" dirty="0">
                <a:latin typeface="Times New Roman"/>
                <a:cs typeface="Times New Roman"/>
              </a:rPr>
              <a:t>Heatmaps are used to see changes in behavior or gradual changes in data. </a:t>
            </a:r>
          </a:p>
          <a:p>
            <a:pPr algn="just"/>
            <a:r>
              <a:rPr lang="en-US" dirty="0">
                <a:latin typeface="Times New Roman"/>
                <a:cs typeface="Times New Roman"/>
              </a:rPr>
              <a:t>It uses different colors to represent different values. Based on how these colors range in hues, intensity, etc., tells us how the phenomenon varies. </a:t>
            </a:r>
          </a:p>
          <a:p>
            <a:pPr algn="just"/>
            <a:r>
              <a:rPr lang="en-US" dirty="0">
                <a:latin typeface="Times New Roman"/>
                <a:cs typeface="Times New Roman"/>
              </a:rPr>
              <a:t>Let's use heatmaps to visualize monthly passenger footfall at an airport over 12 years from the flights dataset in Seaborn.</a:t>
            </a:r>
            <a:endParaRPr lang="en-IN" dirty="0">
              <a:latin typeface="Times New Roman"/>
              <a:cs typeface="Times New Roman"/>
            </a:endParaRPr>
          </a:p>
        </p:txBody>
      </p:sp>
    </p:spTree>
    <p:extLst>
      <p:ext uri="{BB962C8B-B14F-4D97-AF65-F5344CB8AC3E}">
        <p14:creationId xmlns:p14="http://schemas.microsoft.com/office/powerpoint/2010/main" val="8384790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7D5B182-3B9E-9FA7-B62E-1A586646A792}"/>
              </a:ext>
            </a:extLst>
          </p:cNvPr>
          <p:cNvPicPr>
            <a:picLocks noGrp="1" noChangeAspect="1"/>
          </p:cNvPicPr>
          <p:nvPr>
            <p:ph idx="1"/>
          </p:nvPr>
        </p:nvPicPr>
        <p:blipFill>
          <a:blip r:embed="rId2"/>
          <a:stretch>
            <a:fillRect/>
          </a:stretch>
        </p:blipFill>
        <p:spPr>
          <a:xfrm>
            <a:off x="1730187" y="1290918"/>
            <a:ext cx="7557247" cy="4798437"/>
          </a:xfrm>
        </p:spPr>
      </p:pic>
      <p:sp>
        <p:nvSpPr>
          <p:cNvPr id="6" name="TextBox 5">
            <a:extLst>
              <a:ext uri="{FF2B5EF4-FFF2-40B4-BE49-F238E27FC236}">
                <a16:creationId xmlns:a16="http://schemas.microsoft.com/office/drawing/2014/main" id="{63223F91-A8E6-8504-0082-AD38A60A363B}"/>
              </a:ext>
            </a:extLst>
          </p:cNvPr>
          <p:cNvSpPr txBox="1"/>
          <p:nvPr/>
        </p:nvSpPr>
        <p:spPr>
          <a:xfrm>
            <a:off x="9287434" y="1997839"/>
            <a:ext cx="2725271" cy="1600438"/>
          </a:xfrm>
          <a:prstGeom prst="rect">
            <a:avLst/>
          </a:prstGeom>
          <a:noFill/>
        </p:spPr>
        <p:txBody>
          <a:bodyPr wrap="square" rtlCol="0">
            <a:spAutoFit/>
          </a:bodyPr>
          <a:lstStyle/>
          <a:p>
            <a:pPr algn="just"/>
            <a:r>
              <a:rPr lang="en-US" sz="1400" b="0" i="0" dirty="0">
                <a:solidFill>
                  <a:srgbClr val="51565E"/>
                </a:solidFill>
                <a:effectLst/>
                <a:latin typeface="Times New Roman" panose="02020603050405020304" pitchFamily="18" charset="0"/>
                <a:cs typeface="Times New Roman" panose="02020603050405020304" pitchFamily="18" charset="0"/>
              </a:rPr>
              <a:t>The above dataset, </a:t>
            </a:r>
            <a:r>
              <a:rPr lang="en-US" sz="1400" b="0" i="0" dirty="0" err="1">
                <a:solidFill>
                  <a:srgbClr val="51565E"/>
                </a:solidFill>
                <a:effectLst/>
                <a:latin typeface="Times New Roman" panose="02020603050405020304" pitchFamily="18" charset="0"/>
                <a:cs typeface="Times New Roman" panose="02020603050405020304" pitchFamily="18" charset="0"/>
              </a:rPr>
              <a:t>flights_df</a:t>
            </a:r>
            <a:r>
              <a:rPr lang="en-US" sz="1400" b="0" i="0" dirty="0">
                <a:solidFill>
                  <a:srgbClr val="51565E"/>
                </a:solidFill>
                <a:effectLst/>
                <a:latin typeface="Times New Roman" panose="02020603050405020304" pitchFamily="18" charset="0"/>
                <a:cs typeface="Times New Roman" panose="02020603050405020304" pitchFamily="18" charset="0"/>
              </a:rPr>
              <a:t> shows us the monthly footfall in an airport for each year, from 1949 to 1960. The values represent the number of passengers (in thousands) that passed through the airport</a:t>
            </a:r>
            <a:endParaRPr lang="en-IN" sz="1400" dirty="0">
              <a:latin typeface="Times New Roman" panose="02020603050405020304" pitchFamily="18" charset="0"/>
              <a:cs typeface="Times New Roman" panose="02020603050405020304" pitchFamily="18" charset="0"/>
            </a:endParaRPr>
          </a:p>
        </p:txBody>
      </p:sp>
      <p:sp>
        <p:nvSpPr>
          <p:cNvPr id="7" name="Arrow: Bent 6">
            <a:extLst>
              <a:ext uri="{FF2B5EF4-FFF2-40B4-BE49-F238E27FC236}">
                <a16:creationId xmlns:a16="http://schemas.microsoft.com/office/drawing/2014/main" id="{A4E3A5F2-086C-39BF-7271-53FB25987425}"/>
              </a:ext>
            </a:extLst>
          </p:cNvPr>
          <p:cNvSpPr/>
          <p:nvPr/>
        </p:nvSpPr>
        <p:spPr>
          <a:xfrm>
            <a:off x="8561294" y="2617694"/>
            <a:ext cx="726140" cy="69028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6050803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BB25E4-DCC8-74B2-5284-D7E61A7CDC23}"/>
              </a:ext>
            </a:extLst>
          </p:cNvPr>
          <p:cNvPicPr>
            <a:picLocks noGrp="1" noChangeAspect="1"/>
          </p:cNvPicPr>
          <p:nvPr>
            <p:ph idx="1"/>
          </p:nvPr>
        </p:nvPicPr>
        <p:blipFill>
          <a:blip r:embed="rId2"/>
          <a:stretch>
            <a:fillRect/>
          </a:stretch>
        </p:blipFill>
        <p:spPr>
          <a:xfrm>
            <a:off x="422929" y="643859"/>
            <a:ext cx="5565495" cy="5422361"/>
          </a:xfrm>
        </p:spPr>
      </p:pic>
      <p:sp>
        <p:nvSpPr>
          <p:cNvPr id="7" name="TextBox 6">
            <a:extLst>
              <a:ext uri="{FF2B5EF4-FFF2-40B4-BE49-F238E27FC236}">
                <a16:creationId xmlns:a16="http://schemas.microsoft.com/office/drawing/2014/main" id="{DF0EFB08-0EDA-4B48-7986-CA964149AF6F}"/>
              </a:ext>
            </a:extLst>
          </p:cNvPr>
          <p:cNvSpPr txBox="1"/>
          <p:nvPr/>
        </p:nvSpPr>
        <p:spPr>
          <a:xfrm>
            <a:off x="5827059" y="1397675"/>
            <a:ext cx="6096000" cy="2287806"/>
          </a:xfrm>
          <a:prstGeom prst="rect">
            <a:avLst/>
          </a:prstGeom>
          <a:noFill/>
        </p:spPr>
        <p:txBody>
          <a:bodyPr wrap="square">
            <a:spAutoFit/>
          </a:bodyPr>
          <a:lstStyle/>
          <a:p>
            <a:pPr marL="228600" indent="-228600" algn="just">
              <a:lnSpc>
                <a:spcPct val="90000"/>
              </a:lnSpc>
              <a:spcBef>
                <a:spcPts val="1000"/>
              </a:spcBef>
              <a:buFont typeface="Arial" panose="020B0604020202020204" pitchFamily="34" charset="0"/>
              <a:buChar char="•"/>
            </a:pPr>
            <a:r>
              <a:rPr lang="en-US" sz="2000" dirty="0">
                <a:latin typeface="Times New Roman"/>
                <a:cs typeface="Times New Roman"/>
              </a:rPr>
              <a:t>The brighter the color, the higher the footfall at the airport. By looking at the graph, we can infer that : </a:t>
            </a:r>
          </a:p>
          <a:p>
            <a:pPr marL="228600" indent="-228600" algn="just">
              <a:lnSpc>
                <a:spcPct val="90000"/>
              </a:lnSpc>
              <a:spcBef>
                <a:spcPts val="1000"/>
              </a:spcBef>
              <a:buFont typeface="Arial" panose="020B0604020202020204" pitchFamily="34" charset="0"/>
              <a:buChar char="•"/>
            </a:pPr>
            <a:r>
              <a:rPr lang="en-US" sz="2000" dirty="0">
                <a:latin typeface="Times New Roman"/>
                <a:cs typeface="Times New Roman"/>
              </a:rPr>
              <a:t>The annual footfall for any given year is highest around July and August.</a:t>
            </a:r>
          </a:p>
          <a:p>
            <a:pPr marL="228600" indent="-228600" algn="just">
              <a:lnSpc>
                <a:spcPct val="90000"/>
              </a:lnSpc>
              <a:spcBef>
                <a:spcPts val="1000"/>
              </a:spcBef>
              <a:buFont typeface="Arial" panose="020B0604020202020204" pitchFamily="34" charset="0"/>
              <a:buChar char="•"/>
            </a:pPr>
            <a:r>
              <a:rPr lang="en-US" sz="2000" dirty="0">
                <a:latin typeface="Times New Roman"/>
                <a:cs typeface="Times New Roman"/>
              </a:rPr>
              <a:t>The footfall grows annually. Any month in a year will have a higher footfall when compared to the previous years.</a:t>
            </a:r>
          </a:p>
        </p:txBody>
      </p:sp>
    </p:spTree>
    <p:extLst>
      <p:ext uri="{BB962C8B-B14F-4D97-AF65-F5344CB8AC3E}">
        <p14:creationId xmlns:p14="http://schemas.microsoft.com/office/powerpoint/2010/main" val="8424510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1C1C2-ED02-B61A-2ACC-EDEDBCA64693}"/>
              </a:ext>
            </a:extLst>
          </p:cNvPr>
          <p:cNvSpPr>
            <a:spLocks noGrp="1"/>
          </p:cNvSpPr>
          <p:nvPr>
            <p:ph idx="1"/>
          </p:nvPr>
        </p:nvSpPr>
        <p:spPr>
          <a:xfrm>
            <a:off x="838200" y="618565"/>
            <a:ext cx="10515600" cy="5558398"/>
          </a:xfrm>
        </p:spPr>
        <p:txBody>
          <a:bodyPr/>
          <a:lstStyle/>
          <a:p>
            <a:pPr algn="just"/>
            <a:r>
              <a:rPr lang="en-US" dirty="0">
                <a:latin typeface="Times New Roman"/>
                <a:cs typeface="Times New Roman"/>
              </a:rPr>
              <a:t>Let's display the actual values in our heatmap and change the hue to blue.      </a:t>
            </a:r>
          </a:p>
          <a:p>
            <a:pPr marL="0" indent="0">
              <a:buNone/>
            </a:pPr>
            <a:endParaRPr lang="en-IN" dirty="0"/>
          </a:p>
        </p:txBody>
      </p:sp>
      <p:pic>
        <p:nvPicPr>
          <p:cNvPr id="6" name="Picture 5">
            <a:extLst>
              <a:ext uri="{FF2B5EF4-FFF2-40B4-BE49-F238E27FC236}">
                <a16:creationId xmlns:a16="http://schemas.microsoft.com/office/drawing/2014/main" id="{5BC9B596-5AB3-80E4-D342-DD42F6044783}"/>
              </a:ext>
            </a:extLst>
          </p:cNvPr>
          <p:cNvPicPr>
            <a:picLocks noChangeAspect="1"/>
          </p:cNvPicPr>
          <p:nvPr/>
        </p:nvPicPr>
        <p:blipFill>
          <a:blip r:embed="rId2"/>
          <a:stretch>
            <a:fillRect/>
          </a:stretch>
        </p:blipFill>
        <p:spPr>
          <a:xfrm>
            <a:off x="2088776" y="1721224"/>
            <a:ext cx="6320117" cy="4830977"/>
          </a:xfrm>
          <a:prstGeom prst="rect">
            <a:avLst/>
          </a:prstGeom>
        </p:spPr>
      </p:pic>
    </p:spTree>
    <p:extLst>
      <p:ext uri="{BB962C8B-B14F-4D97-AF65-F5344CB8AC3E}">
        <p14:creationId xmlns:p14="http://schemas.microsoft.com/office/powerpoint/2010/main" val="22308226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BD1DE-7004-8112-DF07-697467CBE45F}"/>
              </a:ext>
            </a:extLst>
          </p:cNvPr>
          <p:cNvSpPr>
            <a:spLocks noGrp="1"/>
          </p:cNvSpPr>
          <p:nvPr>
            <p:ph type="title"/>
          </p:nvPr>
        </p:nvSpPr>
        <p:spPr/>
        <p:txBody>
          <a:bodyPr>
            <a:normAutofit fontScale="90000"/>
          </a:bodyPr>
          <a:lstStyle/>
          <a:p>
            <a:r>
              <a:rPr lang="en-IN" sz="4400" b="1" dirty="0">
                <a:solidFill>
                  <a:srgbClr val="37352E"/>
                </a:solidFill>
                <a:latin typeface="Calibri"/>
                <a:cs typeface="Calibri"/>
              </a:rPr>
              <a:t>Synthetic </a:t>
            </a:r>
            <a:r>
              <a:rPr lang="en-IN" sz="4400" b="1" spc="-5" dirty="0">
                <a:solidFill>
                  <a:srgbClr val="37352E"/>
                </a:solidFill>
                <a:latin typeface="Calibri"/>
                <a:cs typeface="Calibri"/>
              </a:rPr>
              <a:t>Data Vault </a:t>
            </a:r>
            <a:r>
              <a:rPr lang="en-IN" sz="4400" b="1" dirty="0">
                <a:solidFill>
                  <a:srgbClr val="37352E"/>
                </a:solidFill>
                <a:latin typeface="Calibri"/>
                <a:cs typeface="Calibri"/>
              </a:rPr>
              <a:t>(SDV): A </a:t>
            </a:r>
            <a:r>
              <a:rPr lang="en-IN" sz="4400" b="1" spc="-5" dirty="0">
                <a:solidFill>
                  <a:srgbClr val="37352E"/>
                </a:solidFill>
                <a:latin typeface="Calibri"/>
                <a:cs typeface="Calibri"/>
              </a:rPr>
              <a:t>Python </a:t>
            </a:r>
            <a:r>
              <a:rPr lang="en-IN" sz="4400" b="1" dirty="0">
                <a:solidFill>
                  <a:srgbClr val="37352E"/>
                </a:solidFill>
                <a:latin typeface="Calibri"/>
                <a:cs typeface="Calibri"/>
              </a:rPr>
              <a:t>Library </a:t>
            </a:r>
            <a:r>
              <a:rPr lang="en-IN" sz="4400" b="1" spc="-5" dirty="0">
                <a:solidFill>
                  <a:srgbClr val="37352E"/>
                </a:solidFill>
                <a:latin typeface="Calibri"/>
                <a:cs typeface="Calibri"/>
              </a:rPr>
              <a:t>for </a:t>
            </a:r>
            <a:r>
              <a:rPr lang="en-IN" sz="4400" b="1" spc="-600" dirty="0">
                <a:solidFill>
                  <a:srgbClr val="37352E"/>
                </a:solidFill>
                <a:latin typeface="Calibri"/>
                <a:cs typeface="Calibri"/>
              </a:rPr>
              <a:t> </a:t>
            </a:r>
            <a:r>
              <a:rPr lang="en-IN" sz="4400" b="1" spc="-5" dirty="0">
                <a:solidFill>
                  <a:srgbClr val="37352E"/>
                </a:solidFill>
                <a:latin typeface="Calibri"/>
                <a:cs typeface="Calibri"/>
              </a:rPr>
              <a:t>Dataset</a:t>
            </a:r>
            <a:r>
              <a:rPr lang="en-IN" sz="4400" b="1" spc="-10" dirty="0">
                <a:solidFill>
                  <a:srgbClr val="37352E"/>
                </a:solidFill>
                <a:latin typeface="Calibri"/>
                <a:cs typeface="Calibri"/>
              </a:rPr>
              <a:t> </a:t>
            </a:r>
            <a:r>
              <a:rPr lang="en-IN" sz="4400" b="1" spc="-5" dirty="0">
                <a:solidFill>
                  <a:srgbClr val="37352E"/>
                </a:solidFill>
                <a:latin typeface="Calibri"/>
                <a:cs typeface="Calibri"/>
              </a:rPr>
              <a:t>Modelling</a:t>
            </a:r>
            <a:br>
              <a:rPr lang="en-IN" sz="4400" dirty="0">
                <a:latin typeface="Calibri"/>
                <a:cs typeface="Calibri"/>
              </a:rPr>
            </a:br>
            <a:endParaRPr lang="en-IN" dirty="0"/>
          </a:p>
        </p:txBody>
      </p:sp>
      <p:sp>
        <p:nvSpPr>
          <p:cNvPr id="3" name="Content Placeholder 2">
            <a:extLst>
              <a:ext uri="{FF2B5EF4-FFF2-40B4-BE49-F238E27FC236}">
                <a16:creationId xmlns:a16="http://schemas.microsoft.com/office/drawing/2014/main" id="{68FD8D89-4C80-89C5-04BC-F71545468209}"/>
              </a:ext>
            </a:extLst>
          </p:cNvPr>
          <p:cNvSpPr>
            <a:spLocks noGrp="1"/>
          </p:cNvSpPr>
          <p:nvPr>
            <p:ph idx="1"/>
          </p:nvPr>
        </p:nvSpPr>
        <p:spPr/>
        <p:txBody>
          <a:bodyPr>
            <a:normAutofit/>
          </a:bodyPr>
          <a:lstStyle/>
          <a:p>
            <a:pPr marL="419100" marR="5080" indent="-407034">
              <a:lnSpc>
                <a:spcPts val="3570"/>
              </a:lnSpc>
              <a:spcBef>
                <a:spcPts val="2200"/>
              </a:spcBef>
              <a:buClr>
                <a:srgbClr val="000000"/>
              </a:buClr>
              <a:buSzPct val="84848"/>
              <a:buFont typeface="Arial MT"/>
              <a:buChar char="•"/>
              <a:tabLst>
                <a:tab pos="419100" algn="l"/>
                <a:tab pos="419734" algn="l"/>
              </a:tabLst>
            </a:pPr>
            <a:r>
              <a:rPr lang="en-US" sz="2800" dirty="0">
                <a:solidFill>
                  <a:srgbClr val="37352E"/>
                </a:solidFill>
                <a:latin typeface="Times New Roman"/>
                <a:cs typeface="Times New Roman"/>
              </a:rPr>
              <a:t>In</a:t>
            </a:r>
            <a:r>
              <a:rPr lang="en-US" sz="2800" spc="180" dirty="0">
                <a:solidFill>
                  <a:srgbClr val="37352E"/>
                </a:solidFill>
                <a:latin typeface="Times New Roman"/>
                <a:cs typeface="Times New Roman"/>
              </a:rPr>
              <a:t> </a:t>
            </a:r>
            <a:r>
              <a:rPr lang="en-US" sz="2800" dirty="0">
                <a:solidFill>
                  <a:srgbClr val="37352E"/>
                </a:solidFill>
                <a:latin typeface="Times New Roman"/>
                <a:cs typeface="Times New Roman"/>
              </a:rPr>
              <a:t>data</a:t>
            </a:r>
            <a:r>
              <a:rPr lang="en-US" sz="2800" spc="180" dirty="0">
                <a:solidFill>
                  <a:srgbClr val="37352E"/>
                </a:solidFill>
                <a:latin typeface="Times New Roman"/>
                <a:cs typeface="Times New Roman"/>
              </a:rPr>
              <a:t> </a:t>
            </a:r>
            <a:r>
              <a:rPr lang="en-US" sz="2800" spc="-5" dirty="0">
                <a:solidFill>
                  <a:srgbClr val="37352E"/>
                </a:solidFill>
                <a:latin typeface="Times New Roman"/>
                <a:cs typeface="Times New Roman"/>
              </a:rPr>
              <a:t>science,</a:t>
            </a:r>
            <a:r>
              <a:rPr lang="en-US" sz="2800" spc="185" dirty="0">
                <a:solidFill>
                  <a:srgbClr val="37352E"/>
                </a:solidFill>
                <a:latin typeface="Times New Roman"/>
                <a:cs typeface="Times New Roman"/>
              </a:rPr>
              <a:t> </a:t>
            </a:r>
            <a:r>
              <a:rPr lang="en-US" sz="2800" dirty="0">
                <a:solidFill>
                  <a:srgbClr val="37352E"/>
                </a:solidFill>
                <a:latin typeface="Times New Roman"/>
                <a:cs typeface="Times New Roman"/>
              </a:rPr>
              <a:t>you</a:t>
            </a:r>
            <a:r>
              <a:rPr lang="en-US" sz="2800" spc="180" dirty="0">
                <a:solidFill>
                  <a:srgbClr val="37352E"/>
                </a:solidFill>
                <a:latin typeface="Times New Roman"/>
                <a:cs typeface="Times New Roman"/>
              </a:rPr>
              <a:t> </a:t>
            </a:r>
            <a:r>
              <a:rPr lang="en-US" sz="2800" spc="-5" dirty="0">
                <a:solidFill>
                  <a:srgbClr val="37352E"/>
                </a:solidFill>
                <a:latin typeface="Times New Roman"/>
                <a:cs typeface="Times New Roman"/>
              </a:rPr>
              <a:t>usually</a:t>
            </a:r>
            <a:r>
              <a:rPr lang="en-US" sz="2800" spc="185" dirty="0">
                <a:solidFill>
                  <a:srgbClr val="37352E"/>
                </a:solidFill>
                <a:latin typeface="Times New Roman"/>
                <a:cs typeface="Times New Roman"/>
              </a:rPr>
              <a:t> </a:t>
            </a:r>
            <a:r>
              <a:rPr lang="en-US" sz="2800" spc="-5" dirty="0">
                <a:solidFill>
                  <a:srgbClr val="37352E"/>
                </a:solidFill>
                <a:latin typeface="Times New Roman"/>
                <a:cs typeface="Times New Roman"/>
              </a:rPr>
              <a:t>need</a:t>
            </a:r>
            <a:r>
              <a:rPr lang="en-US" sz="2800" spc="200" dirty="0">
                <a:solidFill>
                  <a:srgbClr val="37352E"/>
                </a:solidFill>
                <a:latin typeface="Times New Roman"/>
                <a:cs typeface="Times New Roman"/>
              </a:rPr>
              <a:t> </a:t>
            </a:r>
            <a:r>
              <a:rPr lang="en-US" sz="2800" dirty="0">
                <a:solidFill>
                  <a:srgbClr val="37352E"/>
                </a:solidFill>
                <a:latin typeface="Times New Roman"/>
                <a:cs typeface="Times New Roman"/>
              </a:rPr>
              <a:t>a</a:t>
            </a:r>
            <a:r>
              <a:rPr lang="en-US" sz="2800" spc="180" dirty="0">
                <a:solidFill>
                  <a:srgbClr val="37352E"/>
                </a:solidFill>
                <a:latin typeface="Times New Roman"/>
                <a:cs typeface="Times New Roman"/>
              </a:rPr>
              <a:t> </a:t>
            </a:r>
            <a:r>
              <a:rPr lang="en-US" sz="2800" spc="-5" dirty="0">
                <a:solidFill>
                  <a:srgbClr val="37352E"/>
                </a:solidFill>
                <a:latin typeface="Times New Roman"/>
                <a:cs typeface="Times New Roman"/>
              </a:rPr>
              <a:t>realistic</a:t>
            </a:r>
            <a:r>
              <a:rPr lang="en-US" sz="2800" spc="180" dirty="0">
                <a:solidFill>
                  <a:srgbClr val="37352E"/>
                </a:solidFill>
                <a:latin typeface="Times New Roman"/>
                <a:cs typeface="Times New Roman"/>
              </a:rPr>
              <a:t> </a:t>
            </a:r>
            <a:r>
              <a:rPr lang="en-US" sz="2800" dirty="0">
                <a:solidFill>
                  <a:srgbClr val="37352E"/>
                </a:solidFill>
                <a:latin typeface="Times New Roman"/>
                <a:cs typeface="Times New Roman"/>
              </a:rPr>
              <a:t>dataset</a:t>
            </a:r>
            <a:r>
              <a:rPr lang="en-US" sz="2800" spc="170" dirty="0">
                <a:solidFill>
                  <a:srgbClr val="37352E"/>
                </a:solidFill>
                <a:latin typeface="Times New Roman"/>
                <a:cs typeface="Times New Roman"/>
              </a:rPr>
              <a:t> </a:t>
            </a:r>
            <a:r>
              <a:rPr lang="en-US" sz="2800" spc="-10" dirty="0">
                <a:solidFill>
                  <a:srgbClr val="37352E"/>
                </a:solidFill>
                <a:latin typeface="Times New Roman"/>
                <a:cs typeface="Times New Roman"/>
              </a:rPr>
              <a:t>to</a:t>
            </a:r>
            <a:r>
              <a:rPr lang="en-US" sz="2800" spc="200" dirty="0">
                <a:solidFill>
                  <a:srgbClr val="37352E"/>
                </a:solidFill>
                <a:latin typeface="Times New Roman"/>
                <a:cs typeface="Times New Roman"/>
              </a:rPr>
              <a:t> </a:t>
            </a:r>
            <a:r>
              <a:rPr lang="en-US" sz="2800" dirty="0">
                <a:solidFill>
                  <a:srgbClr val="37352E"/>
                </a:solidFill>
                <a:latin typeface="Times New Roman"/>
                <a:cs typeface="Times New Roman"/>
              </a:rPr>
              <a:t>test </a:t>
            </a:r>
            <a:r>
              <a:rPr lang="en-US" sz="2800" spc="-810" dirty="0">
                <a:solidFill>
                  <a:srgbClr val="37352E"/>
                </a:solidFill>
                <a:latin typeface="Times New Roman"/>
                <a:cs typeface="Times New Roman"/>
              </a:rPr>
              <a:t> </a:t>
            </a:r>
            <a:r>
              <a:rPr lang="en-US" sz="2800" dirty="0">
                <a:solidFill>
                  <a:srgbClr val="37352E"/>
                </a:solidFill>
                <a:latin typeface="Times New Roman"/>
                <a:cs typeface="Times New Roman"/>
              </a:rPr>
              <a:t>your</a:t>
            </a:r>
            <a:r>
              <a:rPr lang="en-US" sz="2800" spc="-25" dirty="0">
                <a:solidFill>
                  <a:srgbClr val="37352E"/>
                </a:solidFill>
                <a:latin typeface="Times New Roman"/>
                <a:cs typeface="Times New Roman"/>
              </a:rPr>
              <a:t> </a:t>
            </a:r>
            <a:r>
              <a:rPr lang="en-US" sz="2800" dirty="0">
                <a:solidFill>
                  <a:srgbClr val="37352E"/>
                </a:solidFill>
                <a:latin typeface="Times New Roman"/>
                <a:cs typeface="Times New Roman"/>
              </a:rPr>
              <a:t>proof</a:t>
            </a:r>
            <a:r>
              <a:rPr lang="en-US" sz="2800" spc="-15" dirty="0">
                <a:solidFill>
                  <a:srgbClr val="37352E"/>
                </a:solidFill>
                <a:latin typeface="Times New Roman"/>
                <a:cs typeface="Times New Roman"/>
              </a:rPr>
              <a:t> </a:t>
            </a:r>
            <a:r>
              <a:rPr lang="en-US" sz="2800" dirty="0">
                <a:solidFill>
                  <a:srgbClr val="37352E"/>
                </a:solidFill>
                <a:latin typeface="Times New Roman"/>
                <a:cs typeface="Times New Roman"/>
              </a:rPr>
              <a:t>of</a:t>
            </a:r>
            <a:r>
              <a:rPr lang="en-US" sz="2800" spc="-20" dirty="0">
                <a:solidFill>
                  <a:srgbClr val="37352E"/>
                </a:solidFill>
                <a:latin typeface="Times New Roman"/>
                <a:cs typeface="Times New Roman"/>
              </a:rPr>
              <a:t> </a:t>
            </a:r>
            <a:r>
              <a:rPr lang="en-US" sz="2800" dirty="0">
                <a:solidFill>
                  <a:srgbClr val="37352E"/>
                </a:solidFill>
                <a:latin typeface="Times New Roman"/>
                <a:cs typeface="Times New Roman"/>
              </a:rPr>
              <a:t>concept.</a:t>
            </a:r>
            <a:endParaRPr lang="en-US" sz="2800" dirty="0">
              <a:latin typeface="Times New Roman"/>
              <a:cs typeface="Times New Roman"/>
            </a:endParaRPr>
          </a:p>
          <a:p>
            <a:pPr marL="419100" marR="5080" indent="-407034">
              <a:lnSpc>
                <a:spcPts val="3570"/>
              </a:lnSpc>
              <a:spcBef>
                <a:spcPts val="985"/>
              </a:spcBef>
              <a:buClr>
                <a:srgbClr val="000000"/>
              </a:buClr>
              <a:buSzPct val="84848"/>
              <a:buFont typeface="Arial MT"/>
              <a:buChar char="•"/>
              <a:tabLst>
                <a:tab pos="419100" algn="l"/>
                <a:tab pos="419734" algn="l"/>
              </a:tabLst>
            </a:pPr>
            <a:r>
              <a:rPr lang="en-US" sz="2800" spc="-5" dirty="0">
                <a:solidFill>
                  <a:srgbClr val="37352E"/>
                </a:solidFill>
                <a:latin typeface="Times New Roman"/>
                <a:cs typeface="Times New Roman"/>
              </a:rPr>
              <a:t>Creating</a:t>
            </a:r>
            <a:r>
              <a:rPr lang="en-US" sz="2800" spc="195" dirty="0">
                <a:solidFill>
                  <a:srgbClr val="37352E"/>
                </a:solidFill>
                <a:latin typeface="Times New Roman"/>
                <a:cs typeface="Times New Roman"/>
              </a:rPr>
              <a:t> </a:t>
            </a:r>
            <a:r>
              <a:rPr lang="en-US" sz="2800" spc="-5" dirty="0">
                <a:solidFill>
                  <a:srgbClr val="37352E"/>
                </a:solidFill>
                <a:latin typeface="Times New Roman"/>
                <a:cs typeface="Times New Roman"/>
              </a:rPr>
              <a:t>fake</a:t>
            </a:r>
            <a:r>
              <a:rPr lang="en-US" sz="2800" spc="185" dirty="0">
                <a:solidFill>
                  <a:srgbClr val="37352E"/>
                </a:solidFill>
                <a:latin typeface="Times New Roman"/>
                <a:cs typeface="Times New Roman"/>
              </a:rPr>
              <a:t> </a:t>
            </a:r>
            <a:r>
              <a:rPr lang="en-US" sz="2800" spc="-5" dirty="0">
                <a:solidFill>
                  <a:srgbClr val="37352E"/>
                </a:solidFill>
                <a:latin typeface="Times New Roman"/>
                <a:cs typeface="Times New Roman"/>
              </a:rPr>
              <a:t>data</a:t>
            </a:r>
            <a:r>
              <a:rPr lang="en-US" sz="2800" spc="200" dirty="0">
                <a:solidFill>
                  <a:srgbClr val="37352E"/>
                </a:solidFill>
                <a:latin typeface="Times New Roman"/>
                <a:cs typeface="Times New Roman"/>
              </a:rPr>
              <a:t> </a:t>
            </a:r>
            <a:r>
              <a:rPr lang="en-US" sz="2800" dirty="0">
                <a:solidFill>
                  <a:srgbClr val="37352E"/>
                </a:solidFill>
                <a:latin typeface="Times New Roman"/>
                <a:cs typeface="Times New Roman"/>
              </a:rPr>
              <a:t>that</a:t>
            </a:r>
            <a:r>
              <a:rPr lang="en-US" sz="2800" spc="180" dirty="0">
                <a:solidFill>
                  <a:srgbClr val="37352E"/>
                </a:solidFill>
                <a:latin typeface="Times New Roman"/>
                <a:cs typeface="Times New Roman"/>
              </a:rPr>
              <a:t> </a:t>
            </a:r>
            <a:r>
              <a:rPr lang="en-US" sz="2800" spc="-5" dirty="0">
                <a:solidFill>
                  <a:srgbClr val="37352E"/>
                </a:solidFill>
                <a:latin typeface="Times New Roman"/>
                <a:cs typeface="Times New Roman"/>
              </a:rPr>
              <a:t>captures</a:t>
            </a:r>
            <a:r>
              <a:rPr lang="en-US" sz="2800" spc="190" dirty="0">
                <a:solidFill>
                  <a:srgbClr val="37352E"/>
                </a:solidFill>
                <a:latin typeface="Times New Roman"/>
                <a:cs typeface="Times New Roman"/>
              </a:rPr>
              <a:t> </a:t>
            </a:r>
            <a:r>
              <a:rPr lang="en-US" sz="2800" spc="-5" dirty="0">
                <a:solidFill>
                  <a:srgbClr val="37352E"/>
                </a:solidFill>
                <a:latin typeface="Times New Roman"/>
                <a:cs typeface="Times New Roman"/>
              </a:rPr>
              <a:t>the</a:t>
            </a:r>
            <a:r>
              <a:rPr lang="en-US" sz="2800" spc="195" dirty="0">
                <a:solidFill>
                  <a:srgbClr val="37352E"/>
                </a:solidFill>
                <a:latin typeface="Times New Roman"/>
                <a:cs typeface="Times New Roman"/>
              </a:rPr>
              <a:t> </a:t>
            </a:r>
            <a:r>
              <a:rPr lang="en-US" sz="2800" spc="-5" dirty="0">
                <a:solidFill>
                  <a:srgbClr val="37352E"/>
                </a:solidFill>
                <a:latin typeface="Times New Roman"/>
                <a:cs typeface="Times New Roman"/>
              </a:rPr>
              <a:t>behavior</a:t>
            </a:r>
            <a:r>
              <a:rPr lang="en-US" sz="2800" spc="200" dirty="0">
                <a:solidFill>
                  <a:srgbClr val="37352E"/>
                </a:solidFill>
                <a:latin typeface="Times New Roman"/>
                <a:cs typeface="Times New Roman"/>
              </a:rPr>
              <a:t> </a:t>
            </a:r>
            <a:r>
              <a:rPr lang="en-US" sz="2800" dirty="0">
                <a:solidFill>
                  <a:srgbClr val="37352E"/>
                </a:solidFill>
                <a:latin typeface="Times New Roman"/>
                <a:cs typeface="Times New Roman"/>
              </a:rPr>
              <a:t>of</a:t>
            </a:r>
            <a:r>
              <a:rPr lang="en-US" sz="2800" spc="190" dirty="0">
                <a:solidFill>
                  <a:srgbClr val="37352E"/>
                </a:solidFill>
                <a:latin typeface="Times New Roman"/>
                <a:cs typeface="Times New Roman"/>
              </a:rPr>
              <a:t> </a:t>
            </a:r>
            <a:r>
              <a:rPr lang="en-US" sz="2800" spc="-5" dirty="0">
                <a:solidFill>
                  <a:srgbClr val="37352E"/>
                </a:solidFill>
                <a:latin typeface="Times New Roman"/>
                <a:cs typeface="Times New Roman"/>
              </a:rPr>
              <a:t>the</a:t>
            </a:r>
            <a:r>
              <a:rPr lang="en-US" sz="2800" spc="185" dirty="0">
                <a:solidFill>
                  <a:srgbClr val="37352E"/>
                </a:solidFill>
                <a:latin typeface="Times New Roman"/>
                <a:cs typeface="Times New Roman"/>
              </a:rPr>
              <a:t> </a:t>
            </a:r>
            <a:r>
              <a:rPr lang="en-US" sz="2800" spc="-5" dirty="0">
                <a:solidFill>
                  <a:srgbClr val="37352E"/>
                </a:solidFill>
                <a:latin typeface="Times New Roman"/>
                <a:cs typeface="Times New Roman"/>
              </a:rPr>
              <a:t>actual </a:t>
            </a:r>
            <a:r>
              <a:rPr lang="en-US" sz="2800" spc="-810" dirty="0">
                <a:solidFill>
                  <a:srgbClr val="37352E"/>
                </a:solidFill>
                <a:latin typeface="Times New Roman"/>
                <a:cs typeface="Times New Roman"/>
              </a:rPr>
              <a:t> </a:t>
            </a:r>
            <a:r>
              <a:rPr lang="en-US" sz="2800" dirty="0">
                <a:solidFill>
                  <a:srgbClr val="37352E"/>
                </a:solidFill>
                <a:latin typeface="Times New Roman"/>
                <a:cs typeface="Times New Roman"/>
              </a:rPr>
              <a:t>data</a:t>
            </a:r>
            <a:r>
              <a:rPr lang="en-US" sz="2800" spc="-15" dirty="0">
                <a:solidFill>
                  <a:srgbClr val="37352E"/>
                </a:solidFill>
                <a:latin typeface="Times New Roman"/>
                <a:cs typeface="Times New Roman"/>
              </a:rPr>
              <a:t> </a:t>
            </a:r>
            <a:r>
              <a:rPr lang="en-US" sz="2800" dirty="0">
                <a:solidFill>
                  <a:srgbClr val="37352E"/>
                </a:solidFill>
                <a:latin typeface="Times New Roman"/>
                <a:cs typeface="Times New Roman"/>
              </a:rPr>
              <a:t>may</a:t>
            </a:r>
            <a:r>
              <a:rPr lang="en-US" sz="2800" spc="-5" dirty="0">
                <a:solidFill>
                  <a:srgbClr val="37352E"/>
                </a:solidFill>
                <a:latin typeface="Times New Roman"/>
                <a:cs typeface="Times New Roman"/>
              </a:rPr>
              <a:t> </a:t>
            </a:r>
            <a:r>
              <a:rPr lang="en-US" sz="2800" dirty="0">
                <a:solidFill>
                  <a:srgbClr val="37352E"/>
                </a:solidFill>
                <a:latin typeface="Times New Roman"/>
                <a:cs typeface="Times New Roman"/>
              </a:rPr>
              <a:t>sometimes</a:t>
            </a:r>
            <a:r>
              <a:rPr lang="en-US" sz="2800" spc="-30" dirty="0">
                <a:solidFill>
                  <a:srgbClr val="37352E"/>
                </a:solidFill>
                <a:latin typeface="Times New Roman"/>
                <a:cs typeface="Times New Roman"/>
              </a:rPr>
              <a:t> </a:t>
            </a:r>
            <a:r>
              <a:rPr lang="en-US" sz="2800" dirty="0">
                <a:solidFill>
                  <a:srgbClr val="37352E"/>
                </a:solidFill>
                <a:latin typeface="Times New Roman"/>
                <a:cs typeface="Times New Roman"/>
              </a:rPr>
              <a:t>be</a:t>
            </a:r>
            <a:r>
              <a:rPr lang="en-US" sz="2800" spc="5" dirty="0">
                <a:solidFill>
                  <a:srgbClr val="37352E"/>
                </a:solidFill>
                <a:latin typeface="Times New Roman"/>
                <a:cs typeface="Times New Roman"/>
              </a:rPr>
              <a:t> </a:t>
            </a:r>
            <a:r>
              <a:rPr lang="en-US" sz="2800" dirty="0">
                <a:solidFill>
                  <a:srgbClr val="37352E"/>
                </a:solidFill>
                <a:latin typeface="Times New Roman"/>
                <a:cs typeface="Times New Roman"/>
              </a:rPr>
              <a:t>a</a:t>
            </a:r>
            <a:r>
              <a:rPr lang="en-US" sz="2800" spc="-15" dirty="0">
                <a:solidFill>
                  <a:srgbClr val="37352E"/>
                </a:solidFill>
                <a:latin typeface="Times New Roman"/>
                <a:cs typeface="Times New Roman"/>
              </a:rPr>
              <a:t> </a:t>
            </a:r>
            <a:r>
              <a:rPr lang="en-US" sz="2800" dirty="0">
                <a:solidFill>
                  <a:srgbClr val="37352E"/>
                </a:solidFill>
                <a:latin typeface="Times New Roman"/>
                <a:cs typeface="Times New Roman"/>
              </a:rPr>
              <a:t>rather tricky</a:t>
            </a:r>
            <a:r>
              <a:rPr lang="en-US" sz="2800" spc="-20" dirty="0">
                <a:solidFill>
                  <a:srgbClr val="37352E"/>
                </a:solidFill>
                <a:latin typeface="Times New Roman"/>
                <a:cs typeface="Times New Roman"/>
              </a:rPr>
              <a:t> </a:t>
            </a:r>
            <a:r>
              <a:rPr lang="en-US" sz="2800" spc="-5" dirty="0">
                <a:solidFill>
                  <a:srgbClr val="37352E"/>
                </a:solidFill>
                <a:latin typeface="Times New Roman"/>
                <a:cs typeface="Times New Roman"/>
              </a:rPr>
              <a:t>task.</a:t>
            </a:r>
            <a:endParaRPr lang="en-US" sz="2800" dirty="0">
              <a:latin typeface="Times New Roman"/>
              <a:cs typeface="Times New Roman"/>
            </a:endParaRPr>
          </a:p>
          <a:p>
            <a:pPr marL="419100" indent="-407034">
              <a:lnSpc>
                <a:spcPct val="100000"/>
              </a:lnSpc>
              <a:spcBef>
                <a:spcPts val="555"/>
              </a:spcBef>
              <a:buClr>
                <a:srgbClr val="000000"/>
              </a:buClr>
              <a:buSzPct val="84848"/>
              <a:buFont typeface="Arial MT"/>
              <a:buChar char="•"/>
              <a:tabLst>
                <a:tab pos="419100" algn="l"/>
                <a:tab pos="419734" algn="l"/>
              </a:tabLst>
            </a:pPr>
            <a:r>
              <a:rPr lang="en-US" sz="2800" dirty="0">
                <a:solidFill>
                  <a:srgbClr val="37352E"/>
                </a:solidFill>
                <a:latin typeface="Times New Roman"/>
                <a:cs typeface="Times New Roman"/>
              </a:rPr>
              <a:t>Several</a:t>
            </a:r>
            <a:r>
              <a:rPr lang="en-US" sz="2800" spc="-20" dirty="0">
                <a:solidFill>
                  <a:srgbClr val="37352E"/>
                </a:solidFill>
                <a:latin typeface="Times New Roman"/>
                <a:cs typeface="Times New Roman"/>
              </a:rPr>
              <a:t> </a:t>
            </a:r>
            <a:r>
              <a:rPr lang="en-US" sz="2800" dirty="0">
                <a:solidFill>
                  <a:srgbClr val="37352E"/>
                </a:solidFill>
                <a:latin typeface="Times New Roman"/>
                <a:cs typeface="Times New Roman"/>
              </a:rPr>
              <a:t>python</a:t>
            </a:r>
            <a:r>
              <a:rPr lang="en-US" sz="2800" spc="-25" dirty="0">
                <a:solidFill>
                  <a:srgbClr val="37352E"/>
                </a:solidFill>
                <a:latin typeface="Times New Roman"/>
                <a:cs typeface="Times New Roman"/>
              </a:rPr>
              <a:t> </a:t>
            </a:r>
            <a:r>
              <a:rPr lang="en-US" sz="2800" dirty="0">
                <a:solidFill>
                  <a:srgbClr val="37352E"/>
                </a:solidFill>
                <a:latin typeface="Times New Roman"/>
                <a:cs typeface="Times New Roman"/>
              </a:rPr>
              <a:t>packages</a:t>
            </a:r>
            <a:r>
              <a:rPr lang="en-US" sz="2800" spc="-20" dirty="0">
                <a:solidFill>
                  <a:srgbClr val="37352E"/>
                </a:solidFill>
                <a:latin typeface="Times New Roman"/>
                <a:cs typeface="Times New Roman"/>
              </a:rPr>
              <a:t> </a:t>
            </a:r>
            <a:r>
              <a:rPr lang="en-US" sz="2800" dirty="0">
                <a:solidFill>
                  <a:srgbClr val="37352E"/>
                </a:solidFill>
                <a:latin typeface="Times New Roman"/>
                <a:cs typeface="Times New Roman"/>
              </a:rPr>
              <a:t>try</a:t>
            </a:r>
            <a:r>
              <a:rPr lang="en-US" sz="2800" spc="-10" dirty="0">
                <a:solidFill>
                  <a:srgbClr val="37352E"/>
                </a:solidFill>
                <a:latin typeface="Times New Roman"/>
                <a:cs typeface="Times New Roman"/>
              </a:rPr>
              <a:t> </a:t>
            </a:r>
            <a:r>
              <a:rPr lang="en-US" sz="2800" spc="-5" dirty="0">
                <a:solidFill>
                  <a:srgbClr val="37352E"/>
                </a:solidFill>
                <a:latin typeface="Times New Roman"/>
                <a:cs typeface="Times New Roman"/>
              </a:rPr>
              <a:t>to</a:t>
            </a:r>
            <a:r>
              <a:rPr lang="en-US" sz="2800" spc="-10" dirty="0">
                <a:solidFill>
                  <a:srgbClr val="37352E"/>
                </a:solidFill>
                <a:latin typeface="Times New Roman"/>
                <a:cs typeface="Times New Roman"/>
              </a:rPr>
              <a:t> </a:t>
            </a:r>
            <a:r>
              <a:rPr lang="en-US" sz="2800" dirty="0">
                <a:solidFill>
                  <a:srgbClr val="37352E"/>
                </a:solidFill>
                <a:latin typeface="Times New Roman"/>
                <a:cs typeface="Times New Roman"/>
              </a:rPr>
              <a:t>achieve</a:t>
            </a:r>
            <a:r>
              <a:rPr lang="en-US" sz="2800" spc="-10" dirty="0">
                <a:solidFill>
                  <a:srgbClr val="37352E"/>
                </a:solidFill>
                <a:latin typeface="Times New Roman"/>
                <a:cs typeface="Times New Roman"/>
              </a:rPr>
              <a:t> </a:t>
            </a:r>
            <a:r>
              <a:rPr lang="en-US" sz="2800" spc="-5" dirty="0">
                <a:solidFill>
                  <a:srgbClr val="37352E"/>
                </a:solidFill>
                <a:latin typeface="Times New Roman"/>
                <a:cs typeface="Times New Roman"/>
              </a:rPr>
              <a:t>this</a:t>
            </a:r>
            <a:r>
              <a:rPr lang="en-US" sz="2800" spc="-20" dirty="0">
                <a:solidFill>
                  <a:srgbClr val="37352E"/>
                </a:solidFill>
                <a:latin typeface="Times New Roman"/>
                <a:cs typeface="Times New Roman"/>
              </a:rPr>
              <a:t> </a:t>
            </a:r>
            <a:r>
              <a:rPr lang="en-US" sz="2800" spc="-5" dirty="0">
                <a:solidFill>
                  <a:srgbClr val="37352E"/>
                </a:solidFill>
                <a:latin typeface="Times New Roman"/>
                <a:cs typeface="Times New Roman"/>
              </a:rPr>
              <a:t>task.</a:t>
            </a:r>
            <a:endParaRPr lang="en-US" sz="2800" dirty="0">
              <a:latin typeface="Times New Roman"/>
              <a:cs typeface="Times New Roman"/>
            </a:endParaRPr>
          </a:p>
          <a:p>
            <a:pPr marL="419100" indent="-407034">
              <a:lnSpc>
                <a:spcPct val="100000"/>
              </a:lnSpc>
              <a:spcBef>
                <a:spcPts val="600"/>
              </a:spcBef>
              <a:buClr>
                <a:srgbClr val="000000"/>
              </a:buClr>
              <a:buSzPct val="84848"/>
              <a:buFont typeface="Arial MT"/>
              <a:buChar char="•"/>
              <a:tabLst>
                <a:tab pos="419100" algn="l"/>
                <a:tab pos="419734" algn="l"/>
              </a:tabLst>
            </a:pPr>
            <a:r>
              <a:rPr lang="en-US" sz="2800" spc="-5" dirty="0">
                <a:solidFill>
                  <a:srgbClr val="37352E"/>
                </a:solidFill>
                <a:latin typeface="Times New Roman"/>
                <a:cs typeface="Times New Roman"/>
              </a:rPr>
              <a:t>Few</a:t>
            </a:r>
            <a:r>
              <a:rPr lang="en-US" sz="2800" dirty="0">
                <a:solidFill>
                  <a:srgbClr val="37352E"/>
                </a:solidFill>
                <a:latin typeface="Times New Roman"/>
                <a:cs typeface="Times New Roman"/>
              </a:rPr>
              <a:t> popular</a:t>
            </a:r>
            <a:r>
              <a:rPr lang="en-US" sz="2800" spc="-35" dirty="0">
                <a:solidFill>
                  <a:srgbClr val="37352E"/>
                </a:solidFill>
                <a:latin typeface="Times New Roman"/>
                <a:cs typeface="Times New Roman"/>
              </a:rPr>
              <a:t> </a:t>
            </a:r>
            <a:r>
              <a:rPr lang="en-US" sz="2800" dirty="0">
                <a:solidFill>
                  <a:srgbClr val="37352E"/>
                </a:solidFill>
                <a:latin typeface="Times New Roman"/>
                <a:cs typeface="Times New Roman"/>
              </a:rPr>
              <a:t>python</a:t>
            </a:r>
            <a:r>
              <a:rPr lang="en-US" sz="2800" spc="-25" dirty="0">
                <a:solidFill>
                  <a:srgbClr val="37352E"/>
                </a:solidFill>
                <a:latin typeface="Times New Roman"/>
                <a:cs typeface="Times New Roman"/>
              </a:rPr>
              <a:t> </a:t>
            </a:r>
            <a:r>
              <a:rPr lang="en-US" sz="2800" dirty="0">
                <a:solidFill>
                  <a:srgbClr val="37352E"/>
                </a:solidFill>
                <a:latin typeface="Times New Roman"/>
                <a:cs typeface="Times New Roman"/>
              </a:rPr>
              <a:t>packages</a:t>
            </a:r>
            <a:r>
              <a:rPr lang="en-US" sz="2800" spc="-20" dirty="0">
                <a:solidFill>
                  <a:srgbClr val="37352E"/>
                </a:solidFill>
                <a:latin typeface="Times New Roman"/>
                <a:cs typeface="Times New Roman"/>
              </a:rPr>
              <a:t> </a:t>
            </a:r>
            <a:r>
              <a:rPr lang="en-US" sz="2800" dirty="0">
                <a:solidFill>
                  <a:srgbClr val="37352E"/>
                </a:solidFill>
                <a:latin typeface="Times New Roman"/>
                <a:cs typeface="Times New Roman"/>
              </a:rPr>
              <a:t>are </a:t>
            </a:r>
            <a:r>
              <a:rPr lang="en-US" sz="2800" b="1" dirty="0">
                <a:solidFill>
                  <a:srgbClr val="004DFF"/>
                </a:solidFill>
                <a:latin typeface="Times New Roman"/>
                <a:cs typeface="Times New Roman"/>
              </a:rPr>
              <a:t>Faker</a:t>
            </a:r>
            <a:r>
              <a:rPr lang="en-US" sz="2800" dirty="0">
                <a:solidFill>
                  <a:srgbClr val="37352E"/>
                </a:solidFill>
                <a:latin typeface="Times New Roman"/>
                <a:cs typeface="Times New Roman"/>
              </a:rPr>
              <a:t>,</a:t>
            </a:r>
            <a:r>
              <a:rPr lang="en-US" sz="2800" spc="-25" dirty="0">
                <a:solidFill>
                  <a:srgbClr val="37352E"/>
                </a:solidFill>
                <a:latin typeface="Times New Roman"/>
                <a:cs typeface="Times New Roman"/>
              </a:rPr>
              <a:t> </a:t>
            </a:r>
            <a:r>
              <a:rPr lang="en-US" sz="2800" b="1" spc="-5" dirty="0">
                <a:solidFill>
                  <a:srgbClr val="004DFF"/>
                </a:solidFill>
                <a:latin typeface="Times New Roman"/>
                <a:cs typeface="Times New Roman"/>
              </a:rPr>
              <a:t>Mimesis</a:t>
            </a:r>
            <a:r>
              <a:rPr lang="en-US" sz="2800" spc="-5" dirty="0">
                <a:solidFill>
                  <a:srgbClr val="37352E"/>
                </a:solidFill>
                <a:latin typeface="Times New Roman"/>
                <a:cs typeface="Times New Roman"/>
              </a:rPr>
              <a:t>.</a:t>
            </a:r>
            <a:endParaRPr lang="en-US" sz="2800" dirty="0">
              <a:latin typeface="Times New Roman"/>
              <a:cs typeface="Times New Roman"/>
            </a:endParaRPr>
          </a:p>
          <a:p>
            <a:pPr marL="419100" marR="10160" indent="-407034">
              <a:lnSpc>
                <a:spcPts val="3560"/>
              </a:lnSpc>
              <a:spcBef>
                <a:spcPts val="1055"/>
              </a:spcBef>
              <a:buClr>
                <a:srgbClr val="000000"/>
              </a:buClr>
              <a:buSzPct val="84848"/>
              <a:buFont typeface="Arial MT"/>
              <a:buChar char="•"/>
              <a:tabLst>
                <a:tab pos="419100" algn="l"/>
                <a:tab pos="419734" algn="l"/>
                <a:tab pos="2280285" algn="l"/>
                <a:tab pos="3336290" algn="l"/>
                <a:tab pos="4067810" algn="l"/>
                <a:tab pos="5427980" algn="l"/>
                <a:tab pos="7415530" algn="l"/>
                <a:tab pos="8750300" algn="l"/>
                <a:tab pos="9664700" algn="l"/>
              </a:tabLst>
            </a:pPr>
            <a:r>
              <a:rPr lang="en-US" sz="2800" spc="-5" dirty="0">
                <a:solidFill>
                  <a:srgbClr val="37352E"/>
                </a:solidFill>
                <a:latin typeface="Times New Roman"/>
                <a:cs typeface="Times New Roman"/>
              </a:rPr>
              <a:t>H</a:t>
            </a:r>
            <a:r>
              <a:rPr lang="en-US" sz="2800" dirty="0">
                <a:solidFill>
                  <a:srgbClr val="37352E"/>
                </a:solidFill>
                <a:latin typeface="Times New Roman"/>
                <a:cs typeface="Times New Roman"/>
              </a:rPr>
              <a:t>o</a:t>
            </a:r>
            <a:r>
              <a:rPr lang="en-US" sz="2800" spc="-5" dirty="0">
                <a:solidFill>
                  <a:srgbClr val="37352E"/>
                </a:solidFill>
                <a:latin typeface="Times New Roman"/>
                <a:cs typeface="Times New Roman"/>
              </a:rPr>
              <a:t>we</a:t>
            </a:r>
            <a:r>
              <a:rPr lang="en-US" sz="2800" dirty="0">
                <a:solidFill>
                  <a:srgbClr val="37352E"/>
                </a:solidFill>
                <a:latin typeface="Times New Roman"/>
                <a:cs typeface="Times New Roman"/>
              </a:rPr>
              <a:t>v</a:t>
            </a:r>
            <a:r>
              <a:rPr lang="en-US" sz="2800" spc="-15" dirty="0">
                <a:solidFill>
                  <a:srgbClr val="37352E"/>
                </a:solidFill>
                <a:latin typeface="Times New Roman"/>
                <a:cs typeface="Times New Roman"/>
              </a:rPr>
              <a:t>e</a:t>
            </a:r>
            <a:r>
              <a:rPr lang="en-US" sz="2800" dirty="0">
                <a:solidFill>
                  <a:srgbClr val="37352E"/>
                </a:solidFill>
                <a:latin typeface="Times New Roman"/>
                <a:cs typeface="Times New Roman"/>
              </a:rPr>
              <a:t>r,	there	are	m</a:t>
            </a:r>
            <a:r>
              <a:rPr lang="en-US" sz="2800" spc="5" dirty="0">
                <a:solidFill>
                  <a:srgbClr val="37352E"/>
                </a:solidFill>
                <a:latin typeface="Times New Roman"/>
                <a:cs typeface="Times New Roman"/>
              </a:rPr>
              <a:t>o</a:t>
            </a:r>
            <a:r>
              <a:rPr lang="en-US" sz="2800" spc="-5" dirty="0">
                <a:solidFill>
                  <a:srgbClr val="37352E"/>
                </a:solidFill>
                <a:latin typeface="Times New Roman"/>
                <a:cs typeface="Times New Roman"/>
              </a:rPr>
              <a:t>s</a:t>
            </a:r>
            <a:r>
              <a:rPr lang="en-US" sz="2800" spc="-20" dirty="0">
                <a:solidFill>
                  <a:srgbClr val="37352E"/>
                </a:solidFill>
                <a:latin typeface="Times New Roman"/>
                <a:cs typeface="Times New Roman"/>
              </a:rPr>
              <a:t>t</a:t>
            </a:r>
            <a:r>
              <a:rPr lang="en-US" sz="2800" dirty="0">
                <a:solidFill>
                  <a:srgbClr val="37352E"/>
                </a:solidFill>
                <a:latin typeface="Times New Roman"/>
                <a:cs typeface="Times New Roman"/>
              </a:rPr>
              <a:t>ly	gener</a:t>
            </a:r>
            <a:r>
              <a:rPr lang="en-US" sz="2800" spc="-10" dirty="0">
                <a:solidFill>
                  <a:srgbClr val="37352E"/>
                </a:solidFill>
                <a:latin typeface="Times New Roman"/>
                <a:cs typeface="Times New Roman"/>
              </a:rPr>
              <a:t>a</a:t>
            </a:r>
            <a:r>
              <a:rPr lang="en-US" sz="2800" dirty="0">
                <a:solidFill>
                  <a:srgbClr val="37352E"/>
                </a:solidFill>
                <a:latin typeface="Times New Roman"/>
                <a:cs typeface="Times New Roman"/>
              </a:rPr>
              <a:t>t</a:t>
            </a:r>
            <a:r>
              <a:rPr lang="en-US" sz="2800" spc="-10" dirty="0">
                <a:solidFill>
                  <a:srgbClr val="37352E"/>
                </a:solidFill>
                <a:latin typeface="Times New Roman"/>
                <a:cs typeface="Times New Roman"/>
              </a:rPr>
              <a:t>i</a:t>
            </a:r>
            <a:r>
              <a:rPr lang="en-US" sz="2800" dirty="0">
                <a:solidFill>
                  <a:srgbClr val="37352E"/>
                </a:solidFill>
                <a:latin typeface="Times New Roman"/>
                <a:cs typeface="Times New Roman"/>
              </a:rPr>
              <a:t>ng	</a:t>
            </a:r>
            <a:r>
              <a:rPr lang="en-US" sz="2800" spc="-5" dirty="0">
                <a:solidFill>
                  <a:srgbClr val="37352E"/>
                </a:solidFill>
                <a:latin typeface="Times New Roman"/>
                <a:cs typeface="Times New Roman"/>
              </a:rPr>
              <a:t>s</a:t>
            </a:r>
            <a:r>
              <a:rPr lang="en-US" sz="2800" spc="-25" dirty="0">
                <a:solidFill>
                  <a:srgbClr val="37352E"/>
                </a:solidFill>
                <a:latin typeface="Times New Roman"/>
                <a:cs typeface="Times New Roman"/>
              </a:rPr>
              <a:t>i</a:t>
            </a:r>
            <a:r>
              <a:rPr lang="en-US" sz="2800" dirty="0">
                <a:solidFill>
                  <a:srgbClr val="37352E"/>
                </a:solidFill>
                <a:latin typeface="Times New Roman"/>
                <a:cs typeface="Times New Roman"/>
              </a:rPr>
              <a:t>mple	d</a:t>
            </a:r>
            <a:r>
              <a:rPr lang="en-US" sz="2800" spc="-20" dirty="0">
                <a:solidFill>
                  <a:srgbClr val="37352E"/>
                </a:solidFill>
                <a:latin typeface="Times New Roman"/>
                <a:cs typeface="Times New Roman"/>
              </a:rPr>
              <a:t>a</a:t>
            </a:r>
            <a:r>
              <a:rPr lang="en-US" sz="2800" dirty="0">
                <a:solidFill>
                  <a:srgbClr val="37352E"/>
                </a:solidFill>
                <a:latin typeface="Times New Roman"/>
                <a:cs typeface="Times New Roman"/>
              </a:rPr>
              <a:t>ta	l</a:t>
            </a:r>
            <a:r>
              <a:rPr lang="en-US" sz="2800" spc="-10" dirty="0">
                <a:solidFill>
                  <a:srgbClr val="37352E"/>
                </a:solidFill>
                <a:latin typeface="Times New Roman"/>
                <a:cs typeface="Times New Roman"/>
              </a:rPr>
              <a:t>i</a:t>
            </a:r>
            <a:r>
              <a:rPr lang="en-US" sz="2800" dirty="0">
                <a:solidFill>
                  <a:srgbClr val="37352E"/>
                </a:solidFill>
                <a:latin typeface="Times New Roman"/>
                <a:cs typeface="Times New Roman"/>
              </a:rPr>
              <a:t>ke  generating</a:t>
            </a:r>
            <a:r>
              <a:rPr lang="en-US" sz="2800" spc="-30" dirty="0">
                <a:solidFill>
                  <a:srgbClr val="37352E"/>
                </a:solidFill>
                <a:latin typeface="Times New Roman"/>
                <a:cs typeface="Times New Roman"/>
              </a:rPr>
              <a:t> </a:t>
            </a:r>
            <a:r>
              <a:rPr lang="en-US" sz="2800" dirty="0">
                <a:solidFill>
                  <a:srgbClr val="37352E"/>
                </a:solidFill>
                <a:latin typeface="Times New Roman"/>
                <a:cs typeface="Times New Roman"/>
              </a:rPr>
              <a:t>names,</a:t>
            </a:r>
            <a:r>
              <a:rPr lang="en-US" sz="2800" spc="-10" dirty="0">
                <a:solidFill>
                  <a:srgbClr val="37352E"/>
                </a:solidFill>
                <a:latin typeface="Times New Roman"/>
                <a:cs typeface="Times New Roman"/>
              </a:rPr>
              <a:t> </a:t>
            </a:r>
            <a:r>
              <a:rPr lang="en-US" sz="2800" dirty="0">
                <a:solidFill>
                  <a:srgbClr val="37352E"/>
                </a:solidFill>
                <a:latin typeface="Times New Roman"/>
                <a:cs typeface="Times New Roman"/>
              </a:rPr>
              <a:t>addresses,</a:t>
            </a:r>
            <a:r>
              <a:rPr lang="en-US" sz="2800" spc="-25" dirty="0">
                <a:solidFill>
                  <a:srgbClr val="37352E"/>
                </a:solidFill>
                <a:latin typeface="Times New Roman"/>
                <a:cs typeface="Times New Roman"/>
              </a:rPr>
              <a:t> </a:t>
            </a:r>
            <a:r>
              <a:rPr lang="en-US" sz="2800" spc="-5" dirty="0">
                <a:solidFill>
                  <a:srgbClr val="37352E"/>
                </a:solidFill>
                <a:latin typeface="Times New Roman"/>
                <a:cs typeface="Times New Roman"/>
              </a:rPr>
              <a:t>emails,</a:t>
            </a:r>
            <a:r>
              <a:rPr lang="en-US" sz="2800" dirty="0">
                <a:solidFill>
                  <a:srgbClr val="37352E"/>
                </a:solidFill>
                <a:latin typeface="Times New Roman"/>
                <a:cs typeface="Times New Roman"/>
              </a:rPr>
              <a:t> </a:t>
            </a:r>
            <a:r>
              <a:rPr lang="en-US" sz="2800" i="1" spc="-5" dirty="0">
                <a:solidFill>
                  <a:srgbClr val="37352E"/>
                </a:solidFill>
                <a:latin typeface="Times New Roman"/>
                <a:cs typeface="Times New Roman"/>
              </a:rPr>
              <a:t>etc</a:t>
            </a:r>
            <a:r>
              <a:rPr lang="en-US" sz="2800" spc="-5" dirty="0">
                <a:solidFill>
                  <a:srgbClr val="37352E"/>
                </a:solidFill>
                <a:latin typeface="Times New Roman"/>
                <a:cs typeface="Times New Roman"/>
              </a:rPr>
              <a:t>.</a:t>
            </a:r>
            <a:endParaRPr lang="en-US" sz="2800" dirty="0">
              <a:latin typeface="Times New Roman"/>
              <a:cs typeface="Times New Roman"/>
            </a:endParaRPr>
          </a:p>
          <a:p>
            <a:endParaRPr lang="en-IN" dirty="0"/>
          </a:p>
        </p:txBody>
      </p:sp>
    </p:spTree>
    <p:extLst>
      <p:ext uri="{BB962C8B-B14F-4D97-AF65-F5344CB8AC3E}">
        <p14:creationId xmlns:p14="http://schemas.microsoft.com/office/powerpoint/2010/main" val="41321544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1BF6D2-70FC-7572-09EA-7B55084FF80F}"/>
              </a:ext>
            </a:extLst>
          </p:cNvPr>
          <p:cNvSpPr>
            <a:spLocks noGrp="1"/>
          </p:cNvSpPr>
          <p:nvPr>
            <p:ph idx="1"/>
          </p:nvPr>
        </p:nvSpPr>
        <p:spPr>
          <a:xfrm>
            <a:off x="838200" y="466165"/>
            <a:ext cx="10515600" cy="5710798"/>
          </a:xfrm>
        </p:spPr>
        <p:txBody>
          <a:bodyPr>
            <a:normAutofit fontScale="92500" lnSpcReduction="20000"/>
          </a:bodyPr>
          <a:lstStyle/>
          <a:p>
            <a:r>
              <a:rPr lang="en-US" b="0" i="0" dirty="0">
                <a:solidFill>
                  <a:srgbClr val="242424"/>
                </a:solidFill>
                <a:effectLst/>
                <a:latin typeface="source-code-pro"/>
              </a:rPr>
              <a:t>pip install Faker</a:t>
            </a:r>
          </a:p>
          <a:p>
            <a:pPr lvl="1"/>
            <a:r>
              <a:rPr lang="en-US" b="0" i="0" dirty="0">
                <a:solidFill>
                  <a:srgbClr val="242424"/>
                </a:solidFill>
                <a:effectLst/>
                <a:latin typeface="source-code-pro"/>
              </a:rPr>
              <a:t>To use the Faker package to generate synthetic data, we need to initiate the Faker class.</a:t>
            </a:r>
          </a:p>
          <a:p>
            <a:pPr lvl="1"/>
            <a:r>
              <a:rPr lang="nb-NO" b="0" i="0" dirty="0">
                <a:solidFill>
                  <a:srgbClr val="242424"/>
                </a:solidFill>
                <a:effectLst/>
                <a:latin typeface="source-code-pro"/>
              </a:rPr>
              <a:t>from faker import Faker</a:t>
            </a:r>
            <a:br>
              <a:rPr lang="nb-NO" dirty="0"/>
            </a:br>
            <a:r>
              <a:rPr lang="nb-NO" b="0" i="0" dirty="0">
                <a:solidFill>
                  <a:srgbClr val="242424"/>
                </a:solidFill>
                <a:effectLst/>
                <a:latin typeface="source-code-pro"/>
              </a:rPr>
              <a:t>fake = Faker()</a:t>
            </a:r>
          </a:p>
          <a:p>
            <a:pPr lvl="1"/>
            <a:r>
              <a:rPr lang="en-IN" b="0" i="0" dirty="0">
                <a:solidFill>
                  <a:srgbClr val="242424"/>
                </a:solidFill>
                <a:effectLst/>
                <a:latin typeface="source-code-pro"/>
              </a:rPr>
              <a:t>fake.name()</a:t>
            </a:r>
          </a:p>
          <a:p>
            <a:pPr marL="457200" lvl="1" indent="0">
              <a:buNone/>
            </a:pPr>
            <a:endParaRPr lang="nb-NO" dirty="0">
              <a:solidFill>
                <a:srgbClr val="242424"/>
              </a:solidFill>
              <a:latin typeface="source-code-pro"/>
            </a:endParaRPr>
          </a:p>
          <a:p>
            <a:r>
              <a:rPr lang="en-US" dirty="0">
                <a:solidFill>
                  <a:srgbClr val="242424"/>
                </a:solidFill>
                <a:latin typeface="source-code-pro"/>
              </a:rPr>
              <a:t>The result is a person’s name when we use the .name attribute from the Faker class. Faker synthetic data would produce randomly each time we run the attribute. Let’s run the name one more time. The result is a different name than our previous iteration. The randomization process is important in generating synthetic data because we want a variation in our dataset.</a:t>
            </a:r>
          </a:p>
          <a:p>
            <a:endParaRPr lang="en-US" dirty="0">
              <a:solidFill>
                <a:srgbClr val="242424"/>
              </a:solidFill>
              <a:latin typeface="source-code-pro"/>
            </a:endParaRPr>
          </a:p>
          <a:p>
            <a:r>
              <a:rPr lang="en-US" dirty="0">
                <a:solidFill>
                  <a:srgbClr val="242424"/>
                </a:solidFill>
                <a:latin typeface="source-code-pro"/>
              </a:rPr>
              <a:t>There are many more variables we could generate using the Faker package. It is not limited to the name variable — the other example are address, bank, job, credit score, and many more. In the Faker package, this generator is called Provider.</a:t>
            </a:r>
            <a:endParaRPr lang="en-US" dirty="0"/>
          </a:p>
          <a:p>
            <a:endParaRPr lang="en-US" dirty="0"/>
          </a:p>
          <a:p>
            <a:endParaRPr lang="en-IN" dirty="0"/>
          </a:p>
        </p:txBody>
      </p:sp>
    </p:spTree>
    <p:extLst>
      <p:ext uri="{BB962C8B-B14F-4D97-AF65-F5344CB8AC3E}">
        <p14:creationId xmlns:p14="http://schemas.microsoft.com/office/powerpoint/2010/main" val="145023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604C7-4948-38F0-C87A-DBEA98A9152E}"/>
              </a:ext>
            </a:extLst>
          </p:cNvPr>
          <p:cNvSpPr>
            <a:spLocks noGrp="1"/>
          </p:cNvSpPr>
          <p:nvPr>
            <p:ph type="title"/>
          </p:nvPr>
        </p:nvSpPr>
        <p:spPr/>
        <p:txBody>
          <a:bodyPr/>
          <a:lstStyle/>
          <a:p>
            <a:r>
              <a:rPr lang="en-IN" dirty="0"/>
              <a:t>Datatypes in python - Lists</a:t>
            </a:r>
          </a:p>
        </p:txBody>
      </p:sp>
      <p:sp>
        <p:nvSpPr>
          <p:cNvPr id="3" name="Content Placeholder 2">
            <a:extLst>
              <a:ext uri="{FF2B5EF4-FFF2-40B4-BE49-F238E27FC236}">
                <a16:creationId xmlns:a16="http://schemas.microsoft.com/office/drawing/2014/main" id="{CA09EF45-47BE-36D8-5528-74142C8A26BB}"/>
              </a:ext>
            </a:extLst>
          </p:cNvPr>
          <p:cNvSpPr>
            <a:spLocks noGrp="1"/>
          </p:cNvSpPr>
          <p:nvPr>
            <p:ph idx="1"/>
          </p:nvPr>
        </p:nvSpPr>
        <p:spPr/>
        <p:txBody>
          <a:bodyPr>
            <a:normAutofit lnSpcReduction="10000"/>
          </a:bodyPr>
          <a:lstStyle/>
          <a:p>
            <a:r>
              <a:rPr lang="en-IN" dirty="0"/>
              <a:t>Operations on lists:</a:t>
            </a:r>
          </a:p>
          <a:p>
            <a:pPr lvl="1"/>
            <a:r>
              <a:rPr lang="en-IN" dirty="0"/>
              <a:t>Concatenation using + operator</a:t>
            </a:r>
          </a:p>
          <a:p>
            <a:pPr marL="457200" lvl="1" indent="0">
              <a:buNone/>
            </a:pPr>
            <a:r>
              <a:rPr lang="en-IN" dirty="0">
                <a:solidFill>
                  <a:schemeClr val="accent2">
                    <a:lumMod val="75000"/>
                  </a:schemeClr>
                </a:solidFill>
              </a:rPr>
              <a:t>              # Concatlist1 = mylist1+mylist2</a:t>
            </a:r>
          </a:p>
          <a:p>
            <a:pPr lvl="1"/>
            <a:endParaRPr lang="en-IN" dirty="0"/>
          </a:p>
          <a:p>
            <a:pPr lvl="1"/>
            <a:r>
              <a:rPr lang="en-IN" dirty="0"/>
              <a:t>Slicing – using : operator</a:t>
            </a:r>
          </a:p>
          <a:p>
            <a:pPr marL="457200" lvl="1" indent="0">
              <a:buNone/>
            </a:pPr>
            <a:r>
              <a:rPr lang="en-IN" dirty="0">
                <a:solidFill>
                  <a:schemeClr val="accent2">
                    <a:lumMod val="75000"/>
                  </a:schemeClr>
                </a:solidFill>
              </a:rPr>
              <a:t>               # slicelist1 = mylist1[0:2]   </a:t>
            </a:r>
            <a:r>
              <a:rPr lang="en-IN" dirty="0"/>
              <a:t>      </a:t>
            </a:r>
          </a:p>
          <a:p>
            <a:pPr marL="457200" lvl="1" indent="0">
              <a:buNone/>
            </a:pPr>
            <a:r>
              <a:rPr lang="en-IN" dirty="0"/>
              <a:t> it will take elements from index 0 to index 1, that is total 2</a:t>
            </a:r>
          </a:p>
          <a:p>
            <a:pPr marL="457200" lvl="1" indent="0">
              <a:buNone/>
            </a:pPr>
            <a:r>
              <a:rPr lang="en-IN" dirty="0"/>
              <a:t>We can change the interval also, by adding 3</a:t>
            </a:r>
            <a:r>
              <a:rPr lang="en-IN" baseline="30000" dirty="0"/>
              <a:t>rd</a:t>
            </a:r>
            <a:r>
              <a:rPr lang="en-IN" dirty="0"/>
              <a:t> value in the [] brackets</a:t>
            </a:r>
          </a:p>
          <a:p>
            <a:pPr lvl="1"/>
            <a:endParaRPr lang="en-IN" dirty="0"/>
          </a:p>
          <a:p>
            <a:pPr lvl="1"/>
            <a:r>
              <a:rPr lang="en-IN" dirty="0"/>
              <a:t>Repetition – using * operator</a:t>
            </a:r>
          </a:p>
          <a:p>
            <a:pPr marL="457200" lvl="1" indent="0">
              <a:buNone/>
            </a:pPr>
            <a:r>
              <a:rPr lang="en-IN" dirty="0"/>
              <a:t>               </a:t>
            </a:r>
            <a:r>
              <a:rPr lang="en-IN" dirty="0">
                <a:solidFill>
                  <a:schemeClr val="accent2">
                    <a:lumMod val="75000"/>
                  </a:schemeClr>
                </a:solidFill>
              </a:rPr>
              <a:t># replist1 = 3 * mylist1</a:t>
            </a:r>
          </a:p>
        </p:txBody>
      </p:sp>
    </p:spTree>
    <p:extLst>
      <p:ext uri="{BB962C8B-B14F-4D97-AF65-F5344CB8AC3E}">
        <p14:creationId xmlns:p14="http://schemas.microsoft.com/office/powerpoint/2010/main" val="41138721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11C1-FC96-1A79-D8C5-61A49500B0F8}"/>
              </a:ext>
            </a:extLst>
          </p:cNvPr>
          <p:cNvSpPr>
            <a:spLocks noGrp="1"/>
          </p:cNvSpPr>
          <p:nvPr>
            <p:ph type="title"/>
          </p:nvPr>
        </p:nvSpPr>
        <p:spPr/>
        <p:txBody>
          <a:bodyPr/>
          <a:lstStyle/>
          <a:p>
            <a:r>
              <a:rPr lang="en-IN" dirty="0"/>
              <a:t>Synthetic</a:t>
            </a:r>
            <a:r>
              <a:rPr lang="en-IN" spc="-50" dirty="0"/>
              <a:t> </a:t>
            </a:r>
            <a:r>
              <a:rPr lang="en-IN" spc="-5" dirty="0"/>
              <a:t>Dataset</a:t>
            </a:r>
            <a:r>
              <a:rPr lang="en-IN" spc="-20" dirty="0"/>
              <a:t> </a:t>
            </a:r>
            <a:r>
              <a:rPr lang="en-IN" spc="-5" dirty="0"/>
              <a:t>Generation</a:t>
            </a:r>
            <a:endParaRPr lang="en-IN" dirty="0"/>
          </a:p>
        </p:txBody>
      </p:sp>
      <p:pic>
        <p:nvPicPr>
          <p:cNvPr id="4" name="object 3">
            <a:extLst>
              <a:ext uri="{FF2B5EF4-FFF2-40B4-BE49-F238E27FC236}">
                <a16:creationId xmlns:a16="http://schemas.microsoft.com/office/drawing/2014/main" id="{77604A77-FB58-F3BA-842D-9749B70803FF}"/>
              </a:ext>
            </a:extLst>
          </p:cNvPr>
          <p:cNvPicPr>
            <a:picLocks noGrp="1"/>
          </p:cNvPicPr>
          <p:nvPr>
            <p:ph idx="1"/>
          </p:nvPr>
        </p:nvPicPr>
        <p:blipFill>
          <a:blip r:embed="rId2" cstate="print"/>
          <a:stretch>
            <a:fillRect/>
          </a:stretch>
        </p:blipFill>
        <p:spPr>
          <a:xfrm>
            <a:off x="1371600" y="1690688"/>
            <a:ext cx="9585959" cy="4572952"/>
          </a:xfrm>
          <a:prstGeom prst="rect">
            <a:avLst/>
          </a:prstGeom>
        </p:spPr>
      </p:pic>
    </p:spTree>
    <p:extLst>
      <p:ext uri="{BB962C8B-B14F-4D97-AF65-F5344CB8AC3E}">
        <p14:creationId xmlns:p14="http://schemas.microsoft.com/office/powerpoint/2010/main" val="3098143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E5D9B-A63D-D67E-89A8-5A36B3B893FC}"/>
              </a:ext>
            </a:extLst>
          </p:cNvPr>
          <p:cNvSpPr>
            <a:spLocks noGrp="1"/>
          </p:cNvSpPr>
          <p:nvPr>
            <p:ph type="title"/>
          </p:nvPr>
        </p:nvSpPr>
        <p:spPr/>
        <p:txBody>
          <a:bodyPr/>
          <a:lstStyle/>
          <a:p>
            <a:r>
              <a:rPr lang="en-IN" dirty="0"/>
              <a:t>Datatypes in Python- Tuples</a:t>
            </a:r>
          </a:p>
        </p:txBody>
      </p:sp>
      <p:sp>
        <p:nvSpPr>
          <p:cNvPr id="3" name="Content Placeholder 2">
            <a:extLst>
              <a:ext uri="{FF2B5EF4-FFF2-40B4-BE49-F238E27FC236}">
                <a16:creationId xmlns:a16="http://schemas.microsoft.com/office/drawing/2014/main" id="{EFA1C1A7-32EA-3D24-4C3F-91CD7979A815}"/>
              </a:ext>
            </a:extLst>
          </p:cNvPr>
          <p:cNvSpPr>
            <a:spLocks noGrp="1"/>
          </p:cNvSpPr>
          <p:nvPr>
            <p:ph idx="1"/>
          </p:nvPr>
        </p:nvSpPr>
        <p:spPr/>
        <p:txBody>
          <a:bodyPr>
            <a:normAutofit fontScale="85000" lnSpcReduction="20000"/>
          </a:bodyPr>
          <a:lstStyle/>
          <a:p>
            <a:r>
              <a:rPr lang="en-IN" dirty="0"/>
              <a:t>Tuple – set of data items, similar to lists</a:t>
            </a:r>
          </a:p>
          <a:p>
            <a:pPr lvl="1"/>
            <a:r>
              <a:rPr lang="en-IN" dirty="0"/>
              <a:t>Difference b/w lists and tuples are</a:t>
            </a:r>
          </a:p>
          <a:p>
            <a:pPr lvl="1"/>
            <a:endParaRPr lang="en-IN" dirty="0"/>
          </a:p>
          <a:p>
            <a:endParaRPr lang="en-IN" dirty="0"/>
          </a:p>
          <a:p>
            <a:endParaRPr lang="en-IN" dirty="0"/>
          </a:p>
          <a:p>
            <a:endParaRPr lang="en-IN" dirty="0"/>
          </a:p>
          <a:p>
            <a:r>
              <a:rPr lang="en-IN" dirty="0"/>
              <a:t>Ex. </a:t>
            </a:r>
            <a:r>
              <a:rPr lang="en-IN" dirty="0" err="1">
                <a:solidFill>
                  <a:schemeClr val="accent2">
                    <a:lumMod val="75000"/>
                  </a:schemeClr>
                </a:solidFill>
              </a:rPr>
              <a:t>Mylist</a:t>
            </a:r>
            <a:r>
              <a:rPr lang="en-IN" dirty="0">
                <a:solidFill>
                  <a:schemeClr val="accent2">
                    <a:lumMod val="75000"/>
                  </a:schemeClr>
                </a:solidFill>
              </a:rPr>
              <a:t> = [“sun”, “moon”, 2,10.5]</a:t>
            </a:r>
          </a:p>
          <a:p>
            <a:pPr lvl="1"/>
            <a:r>
              <a:rPr lang="en-IN" dirty="0" err="1">
                <a:solidFill>
                  <a:schemeClr val="accent2">
                    <a:lumMod val="75000"/>
                  </a:schemeClr>
                </a:solidFill>
              </a:rPr>
              <a:t>Mytuple</a:t>
            </a:r>
            <a:r>
              <a:rPr lang="en-IN" dirty="0">
                <a:solidFill>
                  <a:schemeClr val="accent2">
                    <a:lumMod val="75000"/>
                  </a:schemeClr>
                </a:solidFill>
              </a:rPr>
              <a:t> = (“sun”, “moon”, 2,10.5)</a:t>
            </a:r>
          </a:p>
          <a:p>
            <a:pPr lvl="1"/>
            <a:r>
              <a:rPr lang="en-IN" dirty="0" err="1">
                <a:solidFill>
                  <a:schemeClr val="accent2">
                    <a:lumMod val="75000"/>
                  </a:schemeClr>
                </a:solidFill>
              </a:rPr>
              <a:t>Mylist</a:t>
            </a:r>
            <a:r>
              <a:rPr lang="en-IN" dirty="0">
                <a:solidFill>
                  <a:schemeClr val="accent2">
                    <a:lumMod val="75000"/>
                  </a:schemeClr>
                </a:solidFill>
              </a:rPr>
              <a:t>[1] = “stars”</a:t>
            </a:r>
          </a:p>
          <a:p>
            <a:pPr lvl="1"/>
            <a:r>
              <a:rPr lang="en-IN" dirty="0">
                <a:solidFill>
                  <a:schemeClr val="accent2">
                    <a:lumMod val="75000"/>
                  </a:schemeClr>
                </a:solidFill>
              </a:rPr>
              <a:t>Print(</a:t>
            </a:r>
            <a:r>
              <a:rPr lang="en-IN" dirty="0" err="1">
                <a:solidFill>
                  <a:schemeClr val="accent2">
                    <a:lumMod val="75000"/>
                  </a:schemeClr>
                </a:solidFill>
              </a:rPr>
              <a:t>mylist</a:t>
            </a:r>
            <a:r>
              <a:rPr lang="en-IN" dirty="0">
                <a:solidFill>
                  <a:schemeClr val="accent2">
                    <a:lumMod val="75000"/>
                  </a:schemeClr>
                </a:solidFill>
              </a:rPr>
              <a:t>)</a:t>
            </a:r>
          </a:p>
          <a:p>
            <a:pPr lvl="2"/>
            <a:r>
              <a:rPr lang="en-IN" dirty="0">
                <a:solidFill>
                  <a:schemeClr val="accent2">
                    <a:lumMod val="75000"/>
                  </a:schemeClr>
                </a:solidFill>
              </a:rPr>
              <a:t>o/p- [‘sun’, ‘stars’, 2,10.5]</a:t>
            </a:r>
          </a:p>
          <a:p>
            <a:r>
              <a:rPr lang="en-IN" dirty="0"/>
              <a:t>In tuples, cannot change any element at any index</a:t>
            </a:r>
          </a:p>
          <a:p>
            <a:pPr lvl="1"/>
            <a:r>
              <a:rPr lang="en-IN" dirty="0"/>
              <a:t>Ex. </a:t>
            </a:r>
            <a:r>
              <a:rPr lang="en-IN" dirty="0" err="1"/>
              <a:t>Tupsample</a:t>
            </a:r>
            <a:r>
              <a:rPr lang="en-IN" dirty="0"/>
              <a:t> = (1,2,3,4,’py’)</a:t>
            </a:r>
          </a:p>
          <a:p>
            <a:pPr lvl="1"/>
            <a:endParaRPr lang="en-IN" dirty="0"/>
          </a:p>
          <a:p>
            <a:pPr lvl="1"/>
            <a:endParaRPr lang="en-IN" dirty="0"/>
          </a:p>
        </p:txBody>
      </p:sp>
      <p:graphicFrame>
        <p:nvGraphicFramePr>
          <p:cNvPr id="4" name="Table 4">
            <a:extLst>
              <a:ext uri="{FF2B5EF4-FFF2-40B4-BE49-F238E27FC236}">
                <a16:creationId xmlns:a16="http://schemas.microsoft.com/office/drawing/2014/main" id="{63D18DCD-A308-90C1-26FA-E16D261DF22E}"/>
              </a:ext>
            </a:extLst>
          </p:cNvPr>
          <p:cNvGraphicFramePr>
            <a:graphicFrameLocks noGrp="1"/>
          </p:cNvGraphicFramePr>
          <p:nvPr/>
        </p:nvGraphicFramePr>
        <p:xfrm>
          <a:off x="1144494" y="2481132"/>
          <a:ext cx="7219578" cy="1381760"/>
        </p:xfrm>
        <a:graphic>
          <a:graphicData uri="http://schemas.openxmlformats.org/drawingml/2006/table">
            <a:tbl>
              <a:tblPr firstRow="1" bandRow="1">
                <a:tableStyleId>{5C22544A-7EE6-4342-B048-85BDC9FD1C3A}</a:tableStyleId>
              </a:tblPr>
              <a:tblGrid>
                <a:gridCol w="3609789">
                  <a:extLst>
                    <a:ext uri="{9D8B030D-6E8A-4147-A177-3AD203B41FA5}">
                      <a16:colId xmlns:a16="http://schemas.microsoft.com/office/drawing/2014/main" val="1224175401"/>
                    </a:ext>
                  </a:extLst>
                </a:gridCol>
                <a:gridCol w="3609789">
                  <a:extLst>
                    <a:ext uri="{9D8B030D-6E8A-4147-A177-3AD203B41FA5}">
                      <a16:colId xmlns:a16="http://schemas.microsoft.com/office/drawing/2014/main" val="1258072906"/>
                    </a:ext>
                  </a:extLst>
                </a:gridCol>
              </a:tblGrid>
              <a:tr h="370840">
                <a:tc>
                  <a:txBody>
                    <a:bodyPr/>
                    <a:lstStyle/>
                    <a:p>
                      <a:r>
                        <a:rPr lang="en-IN" dirty="0"/>
                        <a:t>Lists</a:t>
                      </a:r>
                    </a:p>
                  </a:txBody>
                  <a:tcPr/>
                </a:tc>
                <a:tc>
                  <a:txBody>
                    <a:bodyPr/>
                    <a:lstStyle/>
                    <a:p>
                      <a:r>
                        <a:rPr lang="en-IN" dirty="0"/>
                        <a:t>Tuples</a:t>
                      </a:r>
                    </a:p>
                  </a:txBody>
                  <a:tcPr/>
                </a:tc>
                <a:extLst>
                  <a:ext uri="{0D108BD9-81ED-4DB2-BD59-A6C34878D82A}">
                    <a16:rowId xmlns:a16="http://schemas.microsoft.com/office/drawing/2014/main" val="4069051848"/>
                  </a:ext>
                </a:extLst>
              </a:tr>
              <a:tr h="370840">
                <a:tc>
                  <a:txBody>
                    <a:bodyPr/>
                    <a:lstStyle/>
                    <a:p>
                      <a:r>
                        <a:rPr lang="en-IN" dirty="0"/>
                        <a:t>Elements are enclosed in [] brackets</a:t>
                      </a:r>
                    </a:p>
                  </a:txBody>
                  <a:tcPr/>
                </a:tc>
                <a:tc>
                  <a:txBody>
                    <a:bodyPr/>
                    <a:lstStyle/>
                    <a:p>
                      <a:r>
                        <a:rPr lang="en-IN" dirty="0"/>
                        <a:t>Elements are enclosed in ()</a:t>
                      </a:r>
                    </a:p>
                  </a:txBody>
                  <a:tcPr/>
                </a:tc>
                <a:extLst>
                  <a:ext uri="{0D108BD9-81ED-4DB2-BD59-A6C34878D82A}">
                    <a16:rowId xmlns:a16="http://schemas.microsoft.com/office/drawing/2014/main" val="3618713287"/>
                  </a:ext>
                </a:extLst>
              </a:tr>
              <a:tr h="370840">
                <a:tc>
                  <a:txBody>
                    <a:bodyPr/>
                    <a:lstStyle/>
                    <a:p>
                      <a:r>
                        <a:rPr lang="en-IN" dirty="0"/>
                        <a:t>Lists are mutable- alterations can be done</a:t>
                      </a:r>
                    </a:p>
                  </a:txBody>
                  <a:tcPr/>
                </a:tc>
                <a:tc>
                  <a:txBody>
                    <a:bodyPr/>
                    <a:lstStyle/>
                    <a:p>
                      <a:r>
                        <a:rPr lang="en-IN" dirty="0"/>
                        <a:t>Tuples are read only, immutable </a:t>
                      </a:r>
                    </a:p>
                  </a:txBody>
                  <a:tcPr/>
                </a:tc>
                <a:extLst>
                  <a:ext uri="{0D108BD9-81ED-4DB2-BD59-A6C34878D82A}">
                    <a16:rowId xmlns:a16="http://schemas.microsoft.com/office/drawing/2014/main" val="951808728"/>
                  </a:ext>
                </a:extLst>
              </a:tr>
            </a:tbl>
          </a:graphicData>
        </a:graphic>
      </p:graphicFrame>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4426501-77D9-AEE6-9F2D-92C8A9861ED1}"/>
                  </a:ext>
                </a:extLst>
              </p14:cNvPr>
              <p14:cNvContentPartPr/>
              <p14:nvPr/>
            </p14:nvContentPartPr>
            <p14:xfrm>
              <a:off x="2205021" y="5835699"/>
              <a:ext cx="360" cy="360"/>
            </p14:xfrm>
          </p:contentPart>
        </mc:Choice>
        <mc:Fallback xmlns="">
          <p:pic>
            <p:nvPicPr>
              <p:cNvPr id="5" name="Ink 4">
                <a:extLst>
                  <a:ext uri="{FF2B5EF4-FFF2-40B4-BE49-F238E27FC236}">
                    <a16:creationId xmlns:a16="http://schemas.microsoft.com/office/drawing/2014/main" id="{64426501-77D9-AEE6-9F2D-92C8A9861ED1}"/>
                  </a:ext>
                </a:extLst>
              </p:cNvPr>
              <p:cNvPicPr/>
              <p:nvPr/>
            </p:nvPicPr>
            <p:blipFill>
              <a:blip r:embed="rId3"/>
              <a:stretch>
                <a:fillRect/>
              </a:stretch>
            </p:blipFill>
            <p:spPr>
              <a:xfrm>
                <a:off x="2198901" y="5829579"/>
                <a:ext cx="12600" cy="12600"/>
              </a:xfrm>
              <a:prstGeom prst="rect">
                <a:avLst/>
              </a:prstGeom>
            </p:spPr>
          </p:pic>
        </mc:Fallback>
      </mc:AlternateContent>
    </p:spTree>
    <p:extLst>
      <p:ext uri="{BB962C8B-B14F-4D97-AF65-F5344CB8AC3E}">
        <p14:creationId xmlns:p14="http://schemas.microsoft.com/office/powerpoint/2010/main" val="3215274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4501</Words>
  <Application>Microsoft Office PowerPoint</Application>
  <PresentationFormat>Widescreen</PresentationFormat>
  <Paragraphs>405</Paragraphs>
  <Slides>80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80</vt:i4>
      </vt:variant>
    </vt:vector>
  </HeadingPairs>
  <TitlesOfParts>
    <vt:vector size="91" baseType="lpstr">
      <vt:lpstr>Arial</vt:lpstr>
      <vt:lpstr>Arial MT</vt:lpstr>
      <vt:lpstr>Calibri</vt:lpstr>
      <vt:lpstr>Calibri Light</vt:lpstr>
      <vt:lpstr>IBM Plex Sans</vt:lpstr>
      <vt:lpstr>Lato</vt:lpstr>
      <vt:lpstr>Roboto</vt:lpstr>
      <vt:lpstr>source-code-pro</vt:lpstr>
      <vt:lpstr>Times New Roman</vt:lpstr>
      <vt:lpstr>var(--ff-lato)</vt:lpstr>
      <vt:lpstr>Office Theme</vt:lpstr>
      <vt:lpstr>Foundation of Data Science</vt:lpstr>
      <vt:lpstr>Python: Variables</vt:lpstr>
      <vt:lpstr>Python: Variables</vt:lpstr>
      <vt:lpstr>Print and end argument</vt:lpstr>
      <vt:lpstr>Input in Python</vt:lpstr>
      <vt:lpstr>Basic Parent Libraries in Python </vt:lpstr>
      <vt:lpstr>Datatypes in Python</vt:lpstr>
      <vt:lpstr>Datatypes in python - Lists</vt:lpstr>
      <vt:lpstr>Datatypes in Python- Tuples</vt:lpstr>
      <vt:lpstr>Datatypes in Python- Dictionary</vt:lpstr>
      <vt:lpstr>Datatypes in Python- Dictionary</vt:lpstr>
      <vt:lpstr>Datatypes in Python- Set</vt:lpstr>
      <vt:lpstr>Python Operators</vt:lpstr>
      <vt:lpstr>Operators and operands </vt:lpstr>
      <vt:lpstr>Python Operators: Arithmetic(+,-,*,/,%,**) </vt:lpstr>
      <vt:lpstr>Hierarchy of Operators</vt:lpstr>
      <vt:lpstr>Python Operators: Relational or Comparison</vt:lpstr>
      <vt:lpstr>Python Operators: Assignment</vt:lpstr>
      <vt:lpstr>Python Operators: logical</vt:lpstr>
      <vt:lpstr>Python Operators: membership</vt:lpstr>
      <vt:lpstr>Python Operators: Identity</vt:lpstr>
      <vt:lpstr>Python Operators: Bitwise</vt:lpstr>
      <vt:lpstr>Python Operators: Bitwise Shift </vt:lpstr>
      <vt:lpstr>Python: If Statement</vt:lpstr>
      <vt:lpstr>If Statement</vt:lpstr>
      <vt:lpstr>If Statement</vt:lpstr>
      <vt:lpstr>else statement</vt:lpstr>
      <vt:lpstr>The elif Statement </vt:lpstr>
      <vt:lpstr>Python: Loops</vt:lpstr>
      <vt:lpstr>Exploratory Data Analysis</vt:lpstr>
      <vt:lpstr>EDA Methods and Techniques</vt:lpstr>
      <vt:lpstr>Types of exploratory data analysis</vt:lpstr>
      <vt:lpstr>Steps in EDA</vt:lpstr>
      <vt:lpstr>PowerPoint Presentation</vt:lpstr>
      <vt:lpstr>Categories of Data</vt:lpstr>
      <vt:lpstr>Data Types</vt:lpstr>
      <vt:lpstr>Structured Data Type</vt:lpstr>
      <vt:lpstr>Python Packages for EDA</vt:lpstr>
      <vt:lpstr>Importing Libraries- Step 1</vt:lpstr>
      <vt:lpstr>Reading/Importing Dataset- Step 2</vt:lpstr>
      <vt:lpstr>PowerPoint Presentation</vt:lpstr>
      <vt:lpstr>Analyse the dataset</vt:lpstr>
      <vt:lpstr>Analyse the dataset</vt:lpstr>
      <vt:lpstr>Analyse the dataset</vt:lpstr>
      <vt:lpstr>Analyse the dataset</vt:lpstr>
      <vt:lpstr>Analyse the dataset</vt:lpstr>
      <vt:lpstr>Missing Values in Python</vt:lpstr>
      <vt:lpstr>Dropping Missing Values</vt:lpstr>
      <vt:lpstr>Replace Missing or Generic Values</vt:lpstr>
      <vt:lpstr>Data Reduction – Step 3</vt:lpstr>
      <vt:lpstr>Feature Engineering- Step 4 </vt:lpstr>
      <vt:lpstr>Creating Features – Step 5 </vt:lpstr>
      <vt:lpstr>PowerPoint Presentation</vt:lpstr>
      <vt:lpstr>PowerPoint Presentation</vt:lpstr>
      <vt:lpstr>Data Cleaning- Step 6 </vt:lpstr>
      <vt:lpstr>EDA Exploratory Data Analysis – Step 7 </vt:lpstr>
      <vt:lpstr>Statistics Summary – Step 8 </vt:lpstr>
      <vt:lpstr>PowerPoint Presentation</vt:lpstr>
      <vt:lpstr>Data visualization</vt:lpstr>
      <vt:lpstr>PowerPoint Presentation</vt:lpstr>
      <vt:lpstr>Line Charts</vt:lpstr>
      <vt:lpstr>PowerPoint Presentation</vt:lpstr>
      <vt:lpstr>PowerPoint Presentation</vt:lpstr>
      <vt:lpstr>PowerPoint Presentation</vt:lpstr>
      <vt:lpstr>PowerPoint Presentation</vt:lpstr>
      <vt:lpstr>PowerPoint Presentation</vt:lpstr>
      <vt:lpstr>Bar Graphs</vt:lpstr>
      <vt:lpstr>PowerPoint Presentation</vt:lpstr>
      <vt:lpstr>Histogram</vt:lpstr>
      <vt:lpstr>PowerPoint Presentation</vt:lpstr>
      <vt:lpstr>Scatter Plot</vt:lpstr>
      <vt:lpstr>PowerPoint Presentation</vt:lpstr>
      <vt:lpstr>PowerPoint Presentation</vt:lpstr>
      <vt:lpstr>Heatmaps</vt:lpstr>
      <vt:lpstr>PowerPoint Presentation</vt:lpstr>
      <vt:lpstr>PowerPoint Presentation</vt:lpstr>
      <vt:lpstr>PowerPoint Presentation</vt:lpstr>
      <vt:lpstr>Synthetic Data Vault (SDV): A Python Library for  Dataset Modelling </vt:lpstr>
      <vt:lpstr>PowerPoint Presentation</vt:lpstr>
      <vt:lpstr>Synthetic Dataset Generation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 of Data Science</dc:title>
  <dc:creator>Palak Girdhar</dc:creator>
  <cp:lastModifiedBy>Palak Girdhar</cp:lastModifiedBy>
  <cp:revision>1</cp:revision>
  <dcterms:created xsi:type="dcterms:W3CDTF">2023-10-25T05:38:27Z</dcterms:created>
  <dcterms:modified xsi:type="dcterms:W3CDTF">2023-10-25T05:39:26Z</dcterms:modified>
</cp:coreProperties>
</file>